
<file path=[Content_Types].xml><?xml version="1.0" encoding="utf-8"?>
<Types xmlns="http://schemas.openxmlformats.org/package/2006/content-types">
  <Default Extension="gif" ContentType="image/gif"/>
  <Default Extension="jpeg" ContentType="image/jpeg"/>
  <Default Extension="mp3" ContentType="audio/m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1"/>
  </p:notesMasterIdLst>
  <p:sldIdLst>
    <p:sldId id="259" r:id="rId2"/>
    <p:sldId id="258" r:id="rId3"/>
    <p:sldId id="261" r:id="rId4"/>
    <p:sldId id="275" r:id="rId5"/>
    <p:sldId id="295" r:id="rId6"/>
    <p:sldId id="278" r:id="rId7"/>
    <p:sldId id="283" r:id="rId8"/>
    <p:sldId id="289" r:id="rId9"/>
    <p:sldId id="288" r:id="rId10"/>
    <p:sldId id="298" r:id="rId11"/>
    <p:sldId id="285" r:id="rId12"/>
    <p:sldId id="269" r:id="rId13"/>
    <p:sldId id="287" r:id="rId14"/>
    <p:sldId id="292" r:id="rId15"/>
    <p:sldId id="293" r:id="rId16"/>
    <p:sldId id="297" r:id="rId17"/>
    <p:sldId id="279" r:id="rId18"/>
    <p:sldId id="296" r:id="rId19"/>
    <p:sldId id="299"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2E6B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02AFDD1-9058-1564-DF54-CCB9C6D748AB}" v="10" dt="2024-04-20T10:14:25.243"/>
    <p1510:client id="{273F3DA2-0D9A-422A-6C31-683263741433}" v="2" dt="2024-04-18T17:41:42.184"/>
    <p1510:client id="{3D5149A3-0C59-3DED-F3CC-CB9F385BA776}" v="2" dt="2024-04-18T18:43:51.262"/>
    <p1510:client id="{690A28CE-B190-0117-CE2E-85C25DCE894A}" v="8" dt="2024-04-20T03:15:19.225"/>
    <p1510:client id="{75298DFC-1963-6BDC-F024-D6209B45A9E9}" v="2" dt="2024-04-20T04:59:54.278"/>
    <p1510:client id="{B5154836-A756-73C4-7C69-48193F35D9B5}" v="608" dt="2024-04-20T00:17:30.926"/>
    <p1510:client id="{B8181C27-46A1-EC86-70DB-D6CF3AAC9B8F}" v="94" dt="2024-04-20T05:42:25.199"/>
    <p1510:client id="{D9B37F8E-2D59-0A92-6363-50C37B49AFB3}" v="308" dt="2024-04-20T04:44:43.41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5/10/relationships/revisionInfo" Target="revisionInfo.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C9B2924-8BDB-4B5A-B232-4FB9FE3C71D6}" type="datetimeFigureOut">
              <a:t>4/20/2024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3212118-BD29-4D47-AE7C-E7BD7C8F6D7B}" type="slidenum">
              <a:t>‹#›</a:t>
            </a:fld>
            <a:endParaRPr lang="en-US"/>
          </a:p>
        </p:txBody>
      </p:sp>
    </p:spTree>
    <p:extLst>
      <p:ext uri="{BB962C8B-B14F-4D97-AF65-F5344CB8AC3E}">
        <p14:creationId xmlns:p14="http://schemas.microsoft.com/office/powerpoint/2010/main" val="4154222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Data scraping using beautiful soup to extract data from website.</a:t>
            </a:r>
          </a:p>
          <a:p>
            <a:r>
              <a:rPr lang="en-US">
                <a:ea typeface="Calibri"/>
                <a:cs typeface="Calibri"/>
              </a:rPr>
              <a:t>Storage solution to used to store the scraped and transformed data.</a:t>
            </a:r>
          </a:p>
          <a:p>
            <a:r>
              <a:rPr lang="en-US">
                <a:ea typeface="Calibri"/>
                <a:cs typeface="Calibri"/>
              </a:rPr>
              <a:t>Used AWS glue for ETL process to ensure data quality</a:t>
            </a:r>
          </a:p>
          <a:p>
            <a:r>
              <a:rPr lang="en-US">
                <a:ea typeface="Calibri"/>
                <a:cs typeface="Calibri"/>
              </a:rPr>
              <a:t>Tableau for EDA and data visualization</a:t>
            </a:r>
          </a:p>
          <a:p>
            <a:r>
              <a:rPr lang="en-US" err="1">
                <a:ea typeface="Calibri"/>
                <a:cs typeface="Calibri"/>
              </a:rPr>
              <a:t>Langchain</a:t>
            </a:r>
            <a:r>
              <a:rPr lang="en-US">
                <a:ea typeface="Calibri"/>
                <a:cs typeface="Calibri"/>
              </a:rPr>
              <a:t> – </a:t>
            </a:r>
            <a:r>
              <a:rPr lang="en-US"/>
              <a:t>framework </a:t>
            </a:r>
            <a:r>
              <a:rPr lang="en-US">
                <a:ea typeface="Calibri"/>
                <a:cs typeface="Calibri"/>
              </a:rPr>
              <a:t>- </a:t>
            </a:r>
            <a:r>
              <a:rPr lang="en-US" err="1"/>
              <a:t>Langchain</a:t>
            </a:r>
            <a:r>
              <a:rPr lang="en-US"/>
              <a:t> likely provides a framework that simplifies the integration and implementation of Language Models like GPT-3.5-turbo into applications.</a:t>
            </a:r>
            <a:endParaRPr lang="en-US">
              <a:ea typeface="Calibri"/>
              <a:cs typeface="Calibri"/>
            </a:endParaRPr>
          </a:p>
          <a:p>
            <a:r>
              <a:rPr lang="en-US">
                <a:ea typeface="Calibri"/>
                <a:cs typeface="Calibri"/>
              </a:rPr>
              <a:t>Pinecone – cloud based vector </a:t>
            </a:r>
            <a:r>
              <a:rPr lang="en-US" err="1">
                <a:ea typeface="Calibri"/>
                <a:cs typeface="Calibri"/>
              </a:rPr>
              <a:t>db</a:t>
            </a:r>
            <a:r>
              <a:rPr lang="en-US">
                <a:ea typeface="Calibri"/>
                <a:cs typeface="Calibri"/>
              </a:rPr>
              <a:t> to get the most similar and accurate results using vector indexing and nearest </a:t>
            </a:r>
            <a:r>
              <a:rPr lang="en-US" err="1">
                <a:ea typeface="Calibri"/>
                <a:cs typeface="Calibri"/>
              </a:rPr>
              <a:t>neighbour</a:t>
            </a:r>
            <a:r>
              <a:rPr lang="en-US">
                <a:ea typeface="Calibri"/>
                <a:cs typeface="Calibri"/>
              </a:rPr>
              <a:t> search - </a:t>
            </a:r>
            <a:r>
              <a:rPr lang="en-US"/>
              <a:t>And there's me, working hard with Pinecone! </a:t>
            </a:r>
            <a:endParaRPr lang="en-US">
              <a:ea typeface="Calibri"/>
              <a:cs typeface="Calibri"/>
            </a:endParaRPr>
          </a:p>
          <a:p>
            <a:r>
              <a:rPr lang="en-US">
                <a:ea typeface="Calibri"/>
                <a:cs typeface="Calibri"/>
              </a:rPr>
              <a:t>AI models – used LLM API GPT 3.5 from OpenAI embedded along with history to maintain the user's conversation</a:t>
            </a:r>
          </a:p>
          <a:p>
            <a:r>
              <a:rPr lang="en-US" err="1">
                <a:ea typeface="Calibri"/>
                <a:cs typeface="Calibri"/>
              </a:rPr>
              <a:t>Streamlit</a:t>
            </a:r>
            <a:r>
              <a:rPr lang="en-US">
                <a:ea typeface="Calibri"/>
                <a:cs typeface="Calibri"/>
              </a:rPr>
              <a:t> – to develop interactive UI for chatbot</a:t>
            </a:r>
          </a:p>
        </p:txBody>
      </p:sp>
      <p:sp>
        <p:nvSpPr>
          <p:cNvPr id="4" name="Slide Number Placeholder 3"/>
          <p:cNvSpPr>
            <a:spLocks noGrp="1"/>
          </p:cNvSpPr>
          <p:nvPr>
            <p:ph type="sldNum" sz="quarter" idx="5"/>
          </p:nvPr>
        </p:nvSpPr>
        <p:spPr/>
        <p:txBody>
          <a:bodyPr/>
          <a:lstStyle/>
          <a:p>
            <a:fld id="{E3212118-BD29-4D47-AE7C-E7BD7C8F6D7B}" type="slidenum">
              <a:t>7</a:t>
            </a:fld>
            <a:endParaRPr lang="en-US"/>
          </a:p>
        </p:txBody>
      </p:sp>
    </p:spTree>
    <p:extLst>
      <p:ext uri="{BB962C8B-B14F-4D97-AF65-F5344CB8AC3E}">
        <p14:creationId xmlns:p14="http://schemas.microsoft.com/office/powerpoint/2010/main" val="36652203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AWS step function – for orchestration and streamlining of data processing pipeline</a:t>
            </a:r>
          </a:p>
          <a:p>
            <a:r>
              <a:rPr lang="en-US">
                <a:ea typeface="Calibri"/>
                <a:cs typeface="Calibri"/>
              </a:rPr>
              <a:t>3 glue jobs – scraping, ELT, and embeddings jobs</a:t>
            </a:r>
          </a:p>
          <a:p>
            <a:endParaRPr lang="en-US"/>
          </a:p>
          <a:p>
            <a:r>
              <a:rPr lang="en-US"/>
              <a:t>In terms of data processing, we adopted a structured approach using the 'bronze, silver, gold' framework. This allowed us to categorize our data into raw (bronze), cleaned (silver), and processed (gold) stages, ensuring that each piece of data received the appropriate level of refinement and quality control.</a:t>
            </a:r>
          </a:p>
          <a:p>
            <a:endParaRPr lang="en-US">
              <a:ea typeface="Calibri"/>
              <a:cs typeface="Calibri"/>
            </a:endParaRPr>
          </a:p>
        </p:txBody>
      </p:sp>
      <p:sp>
        <p:nvSpPr>
          <p:cNvPr id="4" name="Slide Number Placeholder 3"/>
          <p:cNvSpPr>
            <a:spLocks noGrp="1"/>
          </p:cNvSpPr>
          <p:nvPr>
            <p:ph type="sldNum" sz="quarter" idx="5"/>
          </p:nvPr>
        </p:nvSpPr>
        <p:spPr/>
        <p:txBody>
          <a:bodyPr/>
          <a:lstStyle/>
          <a:p>
            <a:fld id="{E3212118-BD29-4D47-AE7C-E7BD7C8F6D7B}" type="slidenum">
              <a:rPr lang="en-US"/>
              <a:t>8</a:t>
            </a:fld>
            <a:endParaRPr lang="en-US"/>
          </a:p>
        </p:txBody>
      </p:sp>
    </p:spTree>
    <p:extLst>
      <p:ext uri="{BB962C8B-B14F-4D97-AF65-F5344CB8AC3E}">
        <p14:creationId xmlns:p14="http://schemas.microsoft.com/office/powerpoint/2010/main" val="3425082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Hyperlinks, mentions of twitter, emojis and images</a:t>
            </a:r>
          </a:p>
        </p:txBody>
      </p:sp>
      <p:sp>
        <p:nvSpPr>
          <p:cNvPr id="4" name="Slide Number Placeholder 3"/>
          <p:cNvSpPr>
            <a:spLocks noGrp="1"/>
          </p:cNvSpPr>
          <p:nvPr>
            <p:ph type="sldNum" sz="quarter" idx="5"/>
          </p:nvPr>
        </p:nvSpPr>
        <p:spPr/>
        <p:txBody>
          <a:bodyPr/>
          <a:lstStyle/>
          <a:p>
            <a:fld id="{E3212118-BD29-4D47-AE7C-E7BD7C8F6D7B}" type="slidenum">
              <a:rPr lang="en-US"/>
              <a:t>9</a:t>
            </a:fld>
            <a:endParaRPr lang="en-US"/>
          </a:p>
        </p:txBody>
      </p:sp>
    </p:spTree>
    <p:extLst>
      <p:ext uri="{BB962C8B-B14F-4D97-AF65-F5344CB8AC3E}">
        <p14:creationId xmlns:p14="http://schemas.microsoft.com/office/powerpoint/2010/main" val="15327326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Here is a quick fact: </a:t>
            </a:r>
            <a:r>
              <a:rPr lang="en-US"/>
              <a:t>Did you know that organizations using data visualization tools like Tableau are 5.3 times more likely to find timely insights than those relying solely on spreadsheets</a:t>
            </a:r>
            <a:endParaRPr lang="en-US">
              <a:cs typeface="Calibri"/>
            </a:endParaRPr>
          </a:p>
          <a:p>
            <a:r>
              <a:rPr lang="en-US">
                <a:cs typeface="Calibri"/>
              </a:rPr>
              <a:t>Interactive dashboard for EDA and data visualization</a:t>
            </a:r>
            <a:endParaRPr lang="en-US">
              <a:ea typeface="Calibri"/>
              <a:cs typeface="Calibri"/>
            </a:endParaRPr>
          </a:p>
          <a:p>
            <a:r>
              <a:rPr lang="en-US">
                <a:cs typeface="Calibri"/>
              </a:rPr>
              <a:t>structured </a:t>
            </a:r>
            <a:r>
              <a:rPr lang="en-US" err="1">
                <a:cs typeface="Calibri"/>
              </a:rPr>
              <a:t>db</a:t>
            </a:r>
            <a:r>
              <a:rPr lang="en-US">
                <a:cs typeface="Calibri"/>
              </a:rPr>
              <a:t> – 2 csv file scraped from the official </a:t>
            </a:r>
            <a:r>
              <a:rPr lang="en-US" err="1">
                <a:cs typeface="Calibri"/>
              </a:rPr>
              <a:t>ipl</a:t>
            </a:r>
            <a:r>
              <a:rPr lang="en-US">
                <a:cs typeface="Calibri"/>
              </a:rPr>
              <a:t> website</a:t>
            </a:r>
            <a:endParaRPr lang="en-US"/>
          </a:p>
          <a:p>
            <a:r>
              <a:rPr lang="en-US">
                <a:cs typeface="Calibri"/>
              </a:rPr>
              <a:t>Batters and Bowler csv</a:t>
            </a:r>
            <a:endParaRPr lang="en-US">
              <a:ea typeface="Calibri"/>
              <a:cs typeface="Calibri"/>
            </a:endParaRPr>
          </a:p>
          <a:p>
            <a:r>
              <a:rPr lang="en-US">
                <a:cs typeface="Calibri"/>
              </a:rPr>
              <a:t>We can check if our delta logic is fetching latest data</a:t>
            </a:r>
            <a:endParaRPr lang="en-US">
              <a:ea typeface="Calibri"/>
              <a:cs typeface="Calibri"/>
            </a:endParaRPr>
          </a:p>
          <a:p>
            <a:r>
              <a:rPr lang="en-US">
                <a:cs typeface="Calibri"/>
              </a:rPr>
              <a:t>3 season data – 2022,2023,2024</a:t>
            </a:r>
            <a:endParaRPr lang="en-US">
              <a:ea typeface="Calibri"/>
              <a:cs typeface="Calibri"/>
            </a:endParaRPr>
          </a:p>
        </p:txBody>
      </p:sp>
      <p:sp>
        <p:nvSpPr>
          <p:cNvPr id="4" name="Slide Number Placeholder 3"/>
          <p:cNvSpPr>
            <a:spLocks noGrp="1"/>
          </p:cNvSpPr>
          <p:nvPr>
            <p:ph type="sldNum" sz="quarter" idx="5"/>
          </p:nvPr>
        </p:nvSpPr>
        <p:spPr/>
        <p:txBody>
          <a:bodyPr/>
          <a:lstStyle/>
          <a:p>
            <a:fld id="{E3212118-BD29-4D47-AE7C-E7BD7C8F6D7B}" type="slidenum">
              <a:rPr lang="en-US"/>
              <a:t>10</a:t>
            </a:fld>
            <a:endParaRPr lang="en-US"/>
          </a:p>
        </p:txBody>
      </p:sp>
    </p:spTree>
    <p:extLst>
      <p:ext uri="{BB962C8B-B14F-4D97-AF65-F5344CB8AC3E}">
        <p14:creationId xmlns:p14="http://schemas.microsoft.com/office/powerpoint/2010/main" val="13033287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4/20/2024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4/20/2024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4/20/2024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4/20/2024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4/20/2024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4/20/2024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4/20/2024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4/20/2024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4/20/2024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4/20/2024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4/20/2024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46CE7D5-CF57-46EF-B807-FDD0502418D4}" type="datetimeFigureOut">
              <a:rPr lang="en-US" smtClean="0"/>
              <a:t>4/20/2024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10.png"/><Relationship Id="rId3" Type="http://schemas.openxmlformats.org/officeDocument/2006/relationships/slideLayout" Target="../slideLayouts/slideLayout8.xml"/><Relationship Id="rId7" Type="http://schemas.openxmlformats.org/officeDocument/2006/relationships/image" Target="../media/image4.png"/><Relationship Id="rId12" Type="http://schemas.openxmlformats.org/officeDocument/2006/relationships/image" Target="../media/image9.png"/><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3.png"/><Relationship Id="rId11" Type="http://schemas.openxmlformats.org/officeDocument/2006/relationships/image" Target="../media/image8.png"/><Relationship Id="rId5" Type="http://schemas.openxmlformats.org/officeDocument/2006/relationships/image" Target="../media/image2.png"/><Relationship Id="rId15" Type="http://schemas.openxmlformats.org/officeDocument/2006/relationships/image" Target="../media/image12.png"/><Relationship Id="rId10" Type="http://schemas.openxmlformats.org/officeDocument/2006/relationships/image" Target="../media/image7.png"/><Relationship Id="rId4" Type="http://schemas.openxmlformats.org/officeDocument/2006/relationships/image" Target="../media/image1.png"/><Relationship Id="rId9" Type="http://schemas.openxmlformats.org/officeDocument/2006/relationships/image" Target="../media/image6.png"/><Relationship Id="rId14" Type="http://schemas.openxmlformats.org/officeDocument/2006/relationships/image" Target="../media/image11.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58.png"/><Relationship Id="rId5" Type="http://schemas.openxmlformats.org/officeDocument/2006/relationships/hyperlink" Target="https://public.tableau.com/views/IPL_Analysis_17135817741080/IPLAnalysis?:language=en-GB&amp;:sid=&amp;:display_count=n&amp;:origin=viz_share_link" TargetMode="External"/><Relationship Id="rId4" Type="http://schemas.openxmlformats.org/officeDocument/2006/relationships/image" Target="../media/image57.png"/></Relationships>
</file>

<file path=ppt/slides/_rels/slide1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0.jpeg"/><Relationship Id="rId1" Type="http://schemas.openxmlformats.org/officeDocument/2006/relationships/slideLayout" Target="../slideLayouts/slideLayout7.xml"/><Relationship Id="rId5" Type="http://schemas.openxmlformats.org/officeDocument/2006/relationships/image" Target="../media/image62.png"/><Relationship Id="rId4" Type="http://schemas.openxmlformats.org/officeDocument/2006/relationships/image" Target="../media/image61.jpeg"/></Relationships>
</file>

<file path=ppt/slides/_rels/slide1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65.jpeg"/><Relationship Id="rId4" Type="http://schemas.openxmlformats.org/officeDocument/2006/relationships/image" Target="../media/image64.jpeg"/></Relationships>
</file>

<file path=ppt/slides/_rels/slide1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68.png"/><Relationship Id="rId4" Type="http://schemas.openxmlformats.org/officeDocument/2006/relationships/image" Target="../media/image67.png"/></Relationships>
</file>

<file path=ppt/slides/_rels/slide1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70.png"/></Relationships>
</file>

<file path=ppt/slides/_rels/slide1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72.gif"/><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8" Type="http://schemas.openxmlformats.org/officeDocument/2006/relationships/hyperlink" Target="https://docs.streamlit.io/" TargetMode="External"/><Relationship Id="rId13" Type="http://schemas.openxmlformats.org/officeDocument/2006/relationships/image" Target="../media/image73.jpeg"/><Relationship Id="rId3" Type="http://schemas.openxmlformats.org/officeDocument/2006/relationships/hyperlink" Target="https://beautiful-soup-4.readthedocs.io/en/latest/" TargetMode="External"/><Relationship Id="rId7" Type="http://schemas.openxmlformats.org/officeDocument/2006/relationships/hyperlink" Target="https://python.langchain.com/doc" TargetMode="External"/><Relationship Id="rId12" Type="http://schemas.openxmlformats.org/officeDocument/2006/relationships/hyperlink" Target="https://platform.openai.com/docs/guides/embeddings" TargetMode="External"/><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hyperlink" Target="https://docs.aws.amazon.com/pythonsdk/" TargetMode="External"/><Relationship Id="rId11" Type="http://schemas.openxmlformats.org/officeDocument/2006/relationships/hyperlink" Target="https://www.youtube.com/@freecodecamp" TargetMode="External"/><Relationship Id="rId5" Type="http://schemas.openxmlformats.org/officeDocument/2006/relationships/hyperlink" Target="https://docs.aws.amazon.com/step-functions/" TargetMode="External"/><Relationship Id="rId10" Type="http://schemas.openxmlformats.org/officeDocument/2006/relationships/hyperlink" Target="https://www.youtube.com/@underfitted" TargetMode="External"/><Relationship Id="rId4" Type="http://schemas.openxmlformats.org/officeDocument/2006/relationships/hyperlink" Target="https://docs.aws.amazon.com/glue/latest/dg/what-is-glue.html" TargetMode="External"/><Relationship Id="rId9" Type="http://schemas.openxmlformats.org/officeDocument/2006/relationships/hyperlink" Target="https://platform.openai.com/docs/api-reference"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jpeg"/><Relationship Id="rId7"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6.jpeg"/><Relationship Id="rId5" Type="http://schemas.openxmlformats.org/officeDocument/2006/relationships/image" Target="../media/image15.jpeg"/><Relationship Id="rId4" Type="http://schemas.openxmlformats.org/officeDocument/2006/relationships/image" Target="../media/image14.jpeg"/></Relationships>
</file>

<file path=ppt/slides/_rels/slide3.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9.png"/><Relationship Id="rId3" Type="http://schemas.openxmlformats.org/officeDocument/2006/relationships/image" Target="../media/image19.png"/><Relationship Id="rId7" Type="http://schemas.openxmlformats.org/officeDocument/2006/relationships/image" Target="../media/image23.png"/><Relationship Id="rId12" Type="http://schemas.openxmlformats.org/officeDocument/2006/relationships/image" Target="../media/image28.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2.png"/><Relationship Id="rId11" Type="http://schemas.openxmlformats.org/officeDocument/2006/relationships/image" Target="../media/image27.png"/><Relationship Id="rId5" Type="http://schemas.openxmlformats.org/officeDocument/2006/relationships/image" Target="../media/image21.png"/><Relationship Id="rId10"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25.png"/></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6.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4.png"/><Relationship Id="rId7" Type="http://schemas.openxmlformats.org/officeDocument/2006/relationships/image" Target="../media/image36.jpe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hyperlink" Target="https://www.crictracker.com/" TargetMode="External"/><Relationship Id="rId5" Type="http://schemas.openxmlformats.org/officeDocument/2006/relationships/hyperlink" Target="https://www.iplt20.com/" TargetMode="External"/><Relationship Id="rId4" Type="http://schemas.openxmlformats.org/officeDocument/2006/relationships/image" Target="../media/image35.png"/></Relationships>
</file>

<file path=ppt/slides/_rels/slide7.xml.rels><?xml version="1.0" encoding="UTF-8" standalone="yes"?>
<Relationships xmlns="http://schemas.openxmlformats.org/package/2006/relationships"><Relationship Id="rId8" Type="http://schemas.openxmlformats.org/officeDocument/2006/relationships/image" Target="../media/image42.png"/><Relationship Id="rId13" Type="http://schemas.openxmlformats.org/officeDocument/2006/relationships/image" Target="../media/image47.jpeg"/><Relationship Id="rId3" Type="http://schemas.openxmlformats.org/officeDocument/2006/relationships/image" Target="../media/image1.png"/><Relationship Id="rId7" Type="http://schemas.openxmlformats.org/officeDocument/2006/relationships/image" Target="../media/image41.jpeg"/><Relationship Id="rId12" Type="http://schemas.openxmlformats.org/officeDocument/2006/relationships/image" Target="../media/image46.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0.png"/><Relationship Id="rId11" Type="http://schemas.openxmlformats.org/officeDocument/2006/relationships/image" Target="../media/image45.png"/><Relationship Id="rId5" Type="http://schemas.openxmlformats.org/officeDocument/2006/relationships/image" Target="../media/image39.png"/><Relationship Id="rId10" Type="http://schemas.openxmlformats.org/officeDocument/2006/relationships/image" Target="../media/image44.png"/><Relationship Id="rId4" Type="http://schemas.openxmlformats.org/officeDocument/2006/relationships/image" Target="../media/image38.png"/><Relationship Id="rId9" Type="http://schemas.openxmlformats.org/officeDocument/2006/relationships/image" Target="../media/image43.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49.gif"/><Relationship Id="rId4" Type="http://schemas.openxmlformats.org/officeDocument/2006/relationships/image" Target="../media/image48.png"/></Relationships>
</file>

<file path=ppt/slides/_rels/slide9.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1.png"/><Relationship Id="rId7" Type="http://schemas.openxmlformats.org/officeDocument/2006/relationships/image" Target="../media/image52.svg"/><Relationship Id="rId12" Type="http://schemas.openxmlformats.org/officeDocument/2006/relationships/hyperlink" Target="https://en.m.wikivoyage.org/wiki/Main_Page" TargetMode="External"/><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51.png"/><Relationship Id="rId11" Type="http://schemas.openxmlformats.org/officeDocument/2006/relationships/image" Target="../media/image56.png"/><Relationship Id="rId5" Type="http://schemas.openxmlformats.org/officeDocument/2006/relationships/hyperlink" Target="https://www.codependentcodr.com/s3-redirection-rules.html" TargetMode="External"/><Relationship Id="rId10" Type="http://schemas.openxmlformats.org/officeDocument/2006/relationships/image" Target="../media/image55.jpeg"/><Relationship Id="rId4" Type="http://schemas.openxmlformats.org/officeDocument/2006/relationships/image" Target="../media/image50.png"/><Relationship Id="rId9" Type="http://schemas.openxmlformats.org/officeDocument/2006/relationships/image" Target="../media/image5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tadium with people in the stands&#10;&#10;Description automatically generated">
            <a:extLst>
              <a:ext uri="{FF2B5EF4-FFF2-40B4-BE49-F238E27FC236}">
                <a16:creationId xmlns:a16="http://schemas.microsoft.com/office/drawing/2014/main" id="{2F03E997-EFE5-F379-D006-5F3E6AB92E33}"/>
              </a:ext>
            </a:extLst>
          </p:cNvPr>
          <p:cNvPicPr>
            <a:picLocks noChangeAspect="1"/>
          </p:cNvPicPr>
          <p:nvPr/>
        </p:nvPicPr>
        <p:blipFill>
          <a:blip r:embed="rId4"/>
          <a:stretch>
            <a:fillRect/>
          </a:stretch>
        </p:blipFill>
        <p:spPr>
          <a:xfrm>
            <a:off x="-696" y="1"/>
            <a:ext cx="12319342" cy="6996544"/>
          </a:xfrm>
          <a:prstGeom prst="rect">
            <a:avLst/>
          </a:prstGeom>
        </p:spPr>
      </p:pic>
      <p:sp>
        <p:nvSpPr>
          <p:cNvPr id="4" name="Title 3">
            <a:extLst>
              <a:ext uri="{FF2B5EF4-FFF2-40B4-BE49-F238E27FC236}">
                <a16:creationId xmlns:a16="http://schemas.microsoft.com/office/drawing/2014/main" id="{975FA1C3-0DB6-11D8-4F9B-88674A505644}"/>
              </a:ext>
            </a:extLst>
          </p:cNvPr>
          <p:cNvSpPr>
            <a:spLocks noGrp="1"/>
          </p:cNvSpPr>
          <p:nvPr>
            <p:ph type="title"/>
          </p:nvPr>
        </p:nvSpPr>
        <p:spPr>
          <a:xfrm>
            <a:off x="4337788" y="2869200"/>
            <a:ext cx="3932237" cy="508200"/>
          </a:xfrm>
        </p:spPr>
        <p:txBody>
          <a:bodyPr>
            <a:normAutofit fontScale="90000"/>
          </a:bodyPr>
          <a:lstStyle/>
          <a:p>
            <a:pPr algn="ctr"/>
            <a:r>
              <a:rPr lang="en-US" sz="4400" b="1">
                <a:solidFill>
                  <a:schemeClr val="bg1"/>
                </a:solidFill>
                <a:latin typeface="Calibri"/>
                <a:ea typeface="+mj-lt"/>
                <a:cs typeface="+mj-lt"/>
              </a:rPr>
              <a:t>IPLGPT</a:t>
            </a:r>
            <a:endParaRPr lang="en-US" sz="4400">
              <a:solidFill>
                <a:schemeClr val="bg1"/>
              </a:solidFill>
              <a:latin typeface="Calibri"/>
              <a:ea typeface="Calibri"/>
              <a:cs typeface="Calibri"/>
            </a:endParaRPr>
          </a:p>
        </p:txBody>
      </p:sp>
      <p:sp>
        <p:nvSpPr>
          <p:cNvPr id="6" name="Text Placeholder 5">
            <a:extLst>
              <a:ext uri="{FF2B5EF4-FFF2-40B4-BE49-F238E27FC236}">
                <a16:creationId xmlns:a16="http://schemas.microsoft.com/office/drawing/2014/main" id="{7856D419-7981-04EB-4BD5-291C7BB570B2}"/>
              </a:ext>
            </a:extLst>
          </p:cNvPr>
          <p:cNvSpPr>
            <a:spLocks noGrp="1"/>
          </p:cNvSpPr>
          <p:nvPr>
            <p:ph type="body" sz="half" idx="2"/>
          </p:nvPr>
        </p:nvSpPr>
        <p:spPr>
          <a:xfrm>
            <a:off x="155788" y="3497400"/>
            <a:ext cx="12164237" cy="415588"/>
          </a:xfrm>
        </p:spPr>
        <p:txBody>
          <a:bodyPr vert="horz" lIns="91440" tIns="45720" rIns="91440" bIns="45720" rtlCol="0" anchor="t">
            <a:noAutofit/>
          </a:bodyPr>
          <a:lstStyle/>
          <a:p>
            <a:pPr algn="ctr"/>
            <a:r>
              <a:rPr lang="en-US" sz="3200" b="1">
                <a:solidFill>
                  <a:schemeClr val="bg1"/>
                </a:solidFill>
                <a:latin typeface="Calibri"/>
                <a:ea typeface="+mn-lt"/>
                <a:cs typeface="+mn-lt"/>
              </a:rPr>
              <a:t>Where Authentic Tea Meets AI-Powered IPL Chatbot!</a:t>
            </a:r>
            <a:endParaRPr lang="en-US" sz="3200">
              <a:solidFill>
                <a:schemeClr val="bg1"/>
              </a:solidFill>
              <a:latin typeface="Calibri"/>
              <a:ea typeface="+mn-lt"/>
              <a:cs typeface="+mn-lt"/>
            </a:endParaRPr>
          </a:p>
          <a:p>
            <a:endParaRPr lang="en-US" sz="3200">
              <a:latin typeface="Calibri"/>
              <a:cs typeface="Calibri"/>
            </a:endParaRPr>
          </a:p>
        </p:txBody>
      </p:sp>
      <p:pic>
        <p:nvPicPr>
          <p:cNvPr id="8" name="Picture 7" descr="A logo of a lion&#10;&#10;Description automatically generated">
            <a:extLst>
              <a:ext uri="{FF2B5EF4-FFF2-40B4-BE49-F238E27FC236}">
                <a16:creationId xmlns:a16="http://schemas.microsoft.com/office/drawing/2014/main" id="{1A46DFCC-B2FE-1CBE-CB0D-B4B9CE9B8962}"/>
              </a:ext>
            </a:extLst>
          </p:cNvPr>
          <p:cNvPicPr>
            <a:picLocks noChangeAspect="1"/>
          </p:cNvPicPr>
          <p:nvPr/>
        </p:nvPicPr>
        <p:blipFill>
          <a:blip r:embed="rId5"/>
          <a:stretch>
            <a:fillRect/>
          </a:stretch>
        </p:blipFill>
        <p:spPr>
          <a:xfrm>
            <a:off x="502618" y="1836000"/>
            <a:ext cx="1508763" cy="1242000"/>
          </a:xfrm>
          <a:prstGeom prst="rect">
            <a:avLst/>
          </a:prstGeom>
        </p:spPr>
      </p:pic>
      <p:pic>
        <p:nvPicPr>
          <p:cNvPr id="9" name="Picture 8" descr="A logo with a swirly design&#10;&#10;Description automatically generated">
            <a:extLst>
              <a:ext uri="{FF2B5EF4-FFF2-40B4-BE49-F238E27FC236}">
                <a16:creationId xmlns:a16="http://schemas.microsoft.com/office/drawing/2014/main" id="{7AB2BE83-8749-FD15-0F72-68638B282190}"/>
              </a:ext>
            </a:extLst>
          </p:cNvPr>
          <p:cNvPicPr>
            <a:picLocks noChangeAspect="1"/>
          </p:cNvPicPr>
          <p:nvPr/>
        </p:nvPicPr>
        <p:blipFill>
          <a:blip r:embed="rId6"/>
          <a:stretch>
            <a:fillRect/>
          </a:stretch>
        </p:blipFill>
        <p:spPr>
          <a:xfrm>
            <a:off x="295200" y="4062000"/>
            <a:ext cx="1569600" cy="894000"/>
          </a:xfrm>
          <a:prstGeom prst="rect">
            <a:avLst/>
          </a:prstGeom>
        </p:spPr>
      </p:pic>
      <p:pic>
        <p:nvPicPr>
          <p:cNvPr id="11" name="Picture 10" descr="A logo of a team&#10;&#10;Description automatically generated">
            <a:extLst>
              <a:ext uri="{FF2B5EF4-FFF2-40B4-BE49-F238E27FC236}">
                <a16:creationId xmlns:a16="http://schemas.microsoft.com/office/drawing/2014/main" id="{3E9CFED7-3BCA-876A-2B07-D9617D9B5CF7}"/>
              </a:ext>
            </a:extLst>
          </p:cNvPr>
          <p:cNvPicPr>
            <a:picLocks noChangeAspect="1"/>
          </p:cNvPicPr>
          <p:nvPr/>
        </p:nvPicPr>
        <p:blipFill>
          <a:blip r:embed="rId7"/>
          <a:stretch>
            <a:fillRect/>
          </a:stretch>
        </p:blipFill>
        <p:spPr>
          <a:xfrm>
            <a:off x="10749938" y="5720288"/>
            <a:ext cx="1570125" cy="1141425"/>
          </a:xfrm>
          <a:prstGeom prst="rect">
            <a:avLst/>
          </a:prstGeom>
        </p:spPr>
      </p:pic>
      <p:pic>
        <p:nvPicPr>
          <p:cNvPr id="12" name="Picture 11" descr="A red shield with white text&#10;&#10;Description automatically generated">
            <a:extLst>
              <a:ext uri="{FF2B5EF4-FFF2-40B4-BE49-F238E27FC236}">
                <a16:creationId xmlns:a16="http://schemas.microsoft.com/office/drawing/2014/main" id="{1A3C8CE8-0735-9CAF-DEF2-638EA40FF77B}"/>
              </a:ext>
            </a:extLst>
          </p:cNvPr>
          <p:cNvPicPr>
            <a:picLocks noChangeAspect="1"/>
          </p:cNvPicPr>
          <p:nvPr/>
        </p:nvPicPr>
        <p:blipFill>
          <a:blip r:embed="rId8"/>
          <a:stretch>
            <a:fillRect/>
          </a:stretch>
        </p:blipFill>
        <p:spPr>
          <a:xfrm>
            <a:off x="8757000" y="595988"/>
            <a:ext cx="942000" cy="1442025"/>
          </a:xfrm>
          <a:prstGeom prst="rect">
            <a:avLst/>
          </a:prstGeom>
        </p:spPr>
      </p:pic>
      <p:pic>
        <p:nvPicPr>
          <p:cNvPr id="13" name="Picture 12" descr="A blue circle with gold text and lions&#10;&#10;Description automatically generated">
            <a:extLst>
              <a:ext uri="{FF2B5EF4-FFF2-40B4-BE49-F238E27FC236}">
                <a16:creationId xmlns:a16="http://schemas.microsoft.com/office/drawing/2014/main" id="{C242B797-52ED-A3E8-999C-AF30AF05E83F}"/>
              </a:ext>
            </a:extLst>
          </p:cNvPr>
          <p:cNvPicPr>
            <a:picLocks noChangeAspect="1"/>
          </p:cNvPicPr>
          <p:nvPr/>
        </p:nvPicPr>
        <p:blipFill>
          <a:blip r:embed="rId9"/>
          <a:stretch>
            <a:fillRect/>
          </a:stretch>
        </p:blipFill>
        <p:spPr>
          <a:xfrm>
            <a:off x="10631438" y="1717613"/>
            <a:ext cx="1363125" cy="1202775"/>
          </a:xfrm>
          <a:prstGeom prst="rect">
            <a:avLst/>
          </a:prstGeom>
        </p:spPr>
      </p:pic>
      <p:pic>
        <p:nvPicPr>
          <p:cNvPr id="14" name="Picture 13" descr="A logo of a bird with a sun and text&#10;&#10;Description automatically generated">
            <a:extLst>
              <a:ext uri="{FF2B5EF4-FFF2-40B4-BE49-F238E27FC236}">
                <a16:creationId xmlns:a16="http://schemas.microsoft.com/office/drawing/2014/main" id="{54994494-7A1C-B05E-F203-E4067AE8E931}"/>
              </a:ext>
            </a:extLst>
          </p:cNvPr>
          <p:cNvPicPr>
            <a:picLocks noChangeAspect="1"/>
          </p:cNvPicPr>
          <p:nvPr/>
        </p:nvPicPr>
        <p:blipFill>
          <a:blip r:embed="rId10"/>
          <a:stretch>
            <a:fillRect/>
          </a:stretch>
        </p:blipFill>
        <p:spPr>
          <a:xfrm>
            <a:off x="8167613" y="5127713"/>
            <a:ext cx="1634775" cy="1192575"/>
          </a:xfrm>
          <a:prstGeom prst="rect">
            <a:avLst/>
          </a:prstGeom>
        </p:spPr>
      </p:pic>
      <p:pic>
        <p:nvPicPr>
          <p:cNvPr id="15" name="Picture 14" descr="A logo of a lion&#10;&#10;Description automatically generated">
            <a:extLst>
              <a:ext uri="{FF2B5EF4-FFF2-40B4-BE49-F238E27FC236}">
                <a16:creationId xmlns:a16="http://schemas.microsoft.com/office/drawing/2014/main" id="{B8163DBD-F0D4-7741-D44F-D0DE79917E38}"/>
              </a:ext>
            </a:extLst>
          </p:cNvPr>
          <p:cNvPicPr>
            <a:picLocks noChangeAspect="1"/>
          </p:cNvPicPr>
          <p:nvPr/>
        </p:nvPicPr>
        <p:blipFill>
          <a:blip r:embed="rId11"/>
          <a:stretch>
            <a:fillRect/>
          </a:stretch>
        </p:blipFill>
        <p:spPr>
          <a:xfrm>
            <a:off x="2379067" y="594000"/>
            <a:ext cx="815865" cy="1242000"/>
          </a:xfrm>
          <a:prstGeom prst="rect">
            <a:avLst/>
          </a:prstGeom>
        </p:spPr>
      </p:pic>
      <p:pic>
        <p:nvPicPr>
          <p:cNvPr id="19" name="Picture 18" descr="A logo of a hockey team&#10;&#10;Description automatically generated">
            <a:extLst>
              <a:ext uri="{FF2B5EF4-FFF2-40B4-BE49-F238E27FC236}">
                <a16:creationId xmlns:a16="http://schemas.microsoft.com/office/drawing/2014/main" id="{E390362A-7C1F-38EF-97FC-431B2A94718E}"/>
              </a:ext>
            </a:extLst>
          </p:cNvPr>
          <p:cNvPicPr>
            <a:picLocks noChangeAspect="1"/>
          </p:cNvPicPr>
          <p:nvPr/>
        </p:nvPicPr>
        <p:blipFill>
          <a:blip r:embed="rId12"/>
          <a:stretch>
            <a:fillRect/>
          </a:stretch>
        </p:blipFill>
        <p:spPr>
          <a:xfrm>
            <a:off x="11159850" y="3541988"/>
            <a:ext cx="876300" cy="962025"/>
          </a:xfrm>
          <a:prstGeom prst="rect">
            <a:avLst/>
          </a:prstGeom>
        </p:spPr>
      </p:pic>
      <p:pic>
        <p:nvPicPr>
          <p:cNvPr id="20" name="Picture 19" descr="A logo of a sports team&#10;&#10;Description automatically generated">
            <a:extLst>
              <a:ext uri="{FF2B5EF4-FFF2-40B4-BE49-F238E27FC236}">
                <a16:creationId xmlns:a16="http://schemas.microsoft.com/office/drawing/2014/main" id="{5B0A1681-716F-38EB-4656-7694AF90A99F}"/>
              </a:ext>
            </a:extLst>
          </p:cNvPr>
          <p:cNvPicPr>
            <a:picLocks noChangeAspect="1"/>
          </p:cNvPicPr>
          <p:nvPr/>
        </p:nvPicPr>
        <p:blipFill>
          <a:blip r:embed="rId13"/>
          <a:stretch>
            <a:fillRect/>
          </a:stretch>
        </p:blipFill>
        <p:spPr>
          <a:xfrm>
            <a:off x="2606662" y="5196000"/>
            <a:ext cx="1914676" cy="1122000"/>
          </a:xfrm>
          <a:prstGeom prst="rect">
            <a:avLst/>
          </a:prstGeom>
        </p:spPr>
      </p:pic>
      <p:pic>
        <p:nvPicPr>
          <p:cNvPr id="21" name="Picture 20" descr="A black and white logo&#10;&#10;Description automatically generated">
            <a:extLst>
              <a:ext uri="{FF2B5EF4-FFF2-40B4-BE49-F238E27FC236}">
                <a16:creationId xmlns:a16="http://schemas.microsoft.com/office/drawing/2014/main" id="{D1DD3BE2-C921-7B44-41B9-0FC3E78C557C}"/>
              </a:ext>
            </a:extLst>
          </p:cNvPr>
          <p:cNvPicPr>
            <a:picLocks noChangeAspect="1"/>
          </p:cNvPicPr>
          <p:nvPr/>
        </p:nvPicPr>
        <p:blipFill>
          <a:blip r:embed="rId14"/>
          <a:stretch>
            <a:fillRect/>
          </a:stretch>
        </p:blipFill>
        <p:spPr>
          <a:xfrm>
            <a:off x="4418963" y="77100"/>
            <a:ext cx="3270075" cy="1639800"/>
          </a:xfrm>
          <a:prstGeom prst="rect">
            <a:avLst/>
          </a:prstGeom>
        </p:spPr>
      </p:pic>
      <p:pic>
        <p:nvPicPr>
          <p:cNvPr id="2" name="ayogi-309">
            <a:hlinkClick r:id="" action="ppaction://media"/>
            <a:extLst>
              <a:ext uri="{FF2B5EF4-FFF2-40B4-BE49-F238E27FC236}">
                <a16:creationId xmlns:a16="http://schemas.microsoft.com/office/drawing/2014/main" id="{4EFDA01F-1D40-1C7F-B23E-228A0189A35B}"/>
              </a:ext>
            </a:extLst>
          </p:cNvPr>
          <p:cNvPicPr>
            <a:picLocks noChangeAspect="1"/>
          </p:cNvPicPr>
          <p:nvPr>
            <a:audioFile r:link="rId2"/>
            <p:extLst>
              <p:ext uri="{DAA4B4D4-6D71-4841-9C94-3DE7FCFB9230}">
                <p14:media xmlns:p14="http://schemas.microsoft.com/office/powerpoint/2010/main" r:embed="rId1"/>
              </p:ext>
            </p:extLst>
          </p:nvPr>
        </p:nvPicPr>
        <p:blipFill>
          <a:blip r:embed="rId15"/>
          <a:stretch>
            <a:fillRect/>
          </a:stretch>
        </p:blipFill>
        <p:spPr>
          <a:xfrm>
            <a:off x="11664054" y="276387"/>
            <a:ext cx="332968" cy="313431"/>
          </a:xfrm>
          <a:prstGeom prst="rect">
            <a:avLst/>
          </a:prstGeom>
        </p:spPr>
      </p:pic>
    </p:spTree>
    <p:extLst>
      <p:ext uri="{BB962C8B-B14F-4D97-AF65-F5344CB8AC3E}">
        <p14:creationId xmlns:p14="http://schemas.microsoft.com/office/powerpoint/2010/main" val="3817817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5" presetClass="entr" presetSubtype="0" fill="hold" grpId="0" nodeType="clickEffect">
                                  <p:stCondLst>
                                    <p:cond delay="0"/>
                                  </p:stCondLst>
                                  <p:childTnLst>
                                    <p:set>
                                      <p:cBhvr>
                                        <p:cTn id="12" dur="1" fill="hold">
                                          <p:stCondLst>
                                            <p:cond delay="0"/>
                                          </p:stCondLst>
                                        </p:cTn>
                                        <p:tgtEl>
                                          <p:spTgt spid="6">
                                            <p:txEl>
                                              <p:pRg st="0" end="0"/>
                                            </p:txEl>
                                          </p:spTgt>
                                        </p:tgtEl>
                                        <p:attrNameLst>
                                          <p:attrName>style.visibility</p:attrName>
                                        </p:attrNameLst>
                                      </p:cBhvr>
                                      <p:to>
                                        <p:strVal val="visible"/>
                                      </p:to>
                                    </p:set>
                                    <p:anim calcmode="lin" valueType="num">
                                      <p:cBhvr>
                                        <p:cTn id="13" dur="1000" fill="hold"/>
                                        <p:tgtEl>
                                          <p:spTgt spid="6">
                                            <p:txEl>
                                              <p:pRg st="0" end="0"/>
                                            </p:txEl>
                                          </p:spTgt>
                                        </p:tgtEl>
                                        <p:attrNameLst>
                                          <p:attrName>ppt_w</p:attrName>
                                        </p:attrNameLst>
                                      </p:cBhvr>
                                      <p:tavLst>
                                        <p:tav tm="0">
                                          <p:val>
                                            <p:strVal val="#ppt_w*0.70"/>
                                          </p:val>
                                        </p:tav>
                                        <p:tav tm="100000">
                                          <p:val>
                                            <p:strVal val="#ppt_w"/>
                                          </p:val>
                                        </p:tav>
                                      </p:tavLst>
                                    </p:anim>
                                    <p:anim calcmode="lin" valueType="num">
                                      <p:cBhvr>
                                        <p:cTn id="14" dur="1000" fill="hold"/>
                                        <p:tgtEl>
                                          <p:spTgt spid="6">
                                            <p:txEl>
                                              <p:pRg st="0" end="0"/>
                                            </p:txEl>
                                          </p:spTgt>
                                        </p:tgtEl>
                                        <p:attrNameLst>
                                          <p:attrName>ppt_h</p:attrName>
                                        </p:attrNameLst>
                                      </p:cBhvr>
                                      <p:tavLst>
                                        <p:tav tm="0">
                                          <p:val>
                                            <p:strVal val="#ppt_h"/>
                                          </p:val>
                                        </p:tav>
                                        <p:tav tm="100000">
                                          <p:val>
                                            <p:strVal val="#ppt_h"/>
                                          </p:val>
                                        </p:tav>
                                      </p:tavLst>
                                    </p:anim>
                                    <p:animEffect transition="in" filter="fade">
                                      <p:cBhvr>
                                        <p:cTn id="15" dur="1000"/>
                                        <p:tgtEl>
                                          <p:spTgt spid="6">
                                            <p:txEl>
                                              <p:pRg st="0" end="0"/>
                                            </p:txEl>
                                          </p:spTgt>
                                        </p:tgtEl>
                                      </p:cBhvr>
                                    </p:animEffect>
                                  </p:childTnLst>
                                </p:cTn>
                              </p:par>
                            </p:childTnLst>
                          </p:cTn>
                        </p:par>
                        <p:par>
                          <p:cTn id="16" fill="hold">
                            <p:stCondLst>
                              <p:cond delay="1000"/>
                            </p:stCondLst>
                            <p:childTnLst>
                              <p:par>
                                <p:cTn id="17" presetID="1" presetClass="mediacall" presetSubtype="0" fill="hold" nodeType="afterEffect">
                                  <p:stCondLst>
                                    <p:cond delay="0"/>
                                  </p:stCondLst>
                                  <p:childTnLst>
                                    <p:cmd type="call" cmd="playFrom(0.0)">
                                      <p:cBhvr>
                                        <p:cTn id="18"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numSld="999" showWhenStopped="0">
                <p:cTn id="19" repeatCount="indefinite" fill="hold" display="0">
                  <p:stCondLst>
                    <p:cond delay="indefinite"/>
                  </p:stCondLst>
                  <p:endCondLst>
                    <p:cond evt="onStopAudio" delay="0">
                      <p:tgtEl>
                        <p:sldTgt/>
                      </p:tgtEl>
                    </p:cond>
                  </p:endCondLst>
                </p:cTn>
                <p:tgtEl>
                  <p:spTgt spid="2"/>
                </p:tgtEl>
              </p:cMediaNode>
            </p:audio>
          </p:childTnLst>
        </p:cTn>
      </p:par>
    </p:tnLst>
    <p:bldLst>
      <p:bldP spid="4" grpId="0"/>
      <p:bldP spid="6"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tadium with people in the stands&#10;&#10;Description automatically generated">
            <a:extLst>
              <a:ext uri="{FF2B5EF4-FFF2-40B4-BE49-F238E27FC236}">
                <a16:creationId xmlns:a16="http://schemas.microsoft.com/office/drawing/2014/main" id="{6EF95656-BFBF-B9F5-3090-B14182BAEB0A}"/>
              </a:ext>
            </a:extLst>
          </p:cNvPr>
          <p:cNvPicPr>
            <a:picLocks noChangeAspect="1"/>
          </p:cNvPicPr>
          <p:nvPr/>
        </p:nvPicPr>
        <p:blipFill>
          <a:blip r:embed="rId3"/>
          <a:stretch>
            <a:fillRect/>
          </a:stretch>
        </p:blipFill>
        <p:spPr>
          <a:xfrm>
            <a:off x="-696" y="1"/>
            <a:ext cx="12319342" cy="6996544"/>
          </a:xfrm>
          <a:prstGeom prst="rect">
            <a:avLst/>
          </a:prstGeom>
        </p:spPr>
      </p:pic>
      <p:sp>
        <p:nvSpPr>
          <p:cNvPr id="4" name="TextBox 3">
            <a:extLst>
              <a:ext uri="{FF2B5EF4-FFF2-40B4-BE49-F238E27FC236}">
                <a16:creationId xmlns:a16="http://schemas.microsoft.com/office/drawing/2014/main" id="{E56B948B-95D5-AC71-3036-A4CFC5278467}"/>
              </a:ext>
            </a:extLst>
          </p:cNvPr>
          <p:cNvSpPr txBox="1"/>
          <p:nvPr/>
        </p:nvSpPr>
        <p:spPr>
          <a:xfrm>
            <a:off x="-3482" y="-1087"/>
            <a:ext cx="12313645" cy="1015888"/>
          </a:xfrm>
          <a:prstGeom prst="rect">
            <a:avLst/>
          </a:prstGeom>
        </p:spPr>
        <p:txBody>
          <a:bodyPr rot="0" spcFirstLastPara="0" vert="horz" lIns="109728" tIns="109728" rIns="109728" bIns="91440" numCol="1" spcCol="0" rtlCol="0" fromWordArt="0" anchor="b" anchorCtr="0" forceAA="0" compatLnSpc="1">
            <a:prstTxWarp prst="textNoShape">
              <a:avLst/>
            </a:prstTxWarp>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30000"/>
              </a:lnSpc>
              <a:spcBef>
                <a:spcPct val="0"/>
              </a:spcBef>
              <a:spcAft>
                <a:spcPts val="600"/>
              </a:spcAft>
            </a:pPr>
            <a:r>
              <a:rPr lang="en-US" sz="3200" b="1" spc="150">
                <a:solidFill>
                  <a:schemeClr val="bg1"/>
                </a:solidFill>
                <a:latin typeface="Calibri"/>
                <a:ea typeface="Calibri"/>
                <a:cs typeface="Calibri"/>
              </a:rPr>
              <a:t>ANALYTICS</a:t>
            </a:r>
          </a:p>
        </p:txBody>
      </p:sp>
      <p:pic>
        <p:nvPicPr>
          <p:cNvPr id="2" name="Picture 1">
            <a:extLst>
              <a:ext uri="{FF2B5EF4-FFF2-40B4-BE49-F238E27FC236}">
                <a16:creationId xmlns:a16="http://schemas.microsoft.com/office/drawing/2014/main" id="{4F68FF01-9B47-6ED8-E44C-CAF1A50B8A93}"/>
              </a:ext>
            </a:extLst>
          </p:cNvPr>
          <p:cNvPicPr>
            <a:picLocks noChangeAspect="1"/>
          </p:cNvPicPr>
          <p:nvPr/>
        </p:nvPicPr>
        <p:blipFill rotWithShape="1">
          <a:blip r:embed="rId4"/>
          <a:srcRect r="10701"/>
          <a:stretch/>
        </p:blipFill>
        <p:spPr>
          <a:xfrm>
            <a:off x="2003538" y="1606431"/>
            <a:ext cx="8508400" cy="4994123"/>
          </a:xfrm>
          <a:prstGeom prst="rect">
            <a:avLst/>
          </a:prstGeom>
        </p:spPr>
      </p:pic>
      <p:sp>
        <p:nvSpPr>
          <p:cNvPr id="5" name="TextBox 4">
            <a:extLst>
              <a:ext uri="{FF2B5EF4-FFF2-40B4-BE49-F238E27FC236}">
                <a16:creationId xmlns:a16="http://schemas.microsoft.com/office/drawing/2014/main" id="{8B086DBD-EA1F-F372-D70A-D5F9BCC94DAC}"/>
              </a:ext>
            </a:extLst>
          </p:cNvPr>
          <p:cNvSpPr txBox="1"/>
          <p:nvPr/>
        </p:nvSpPr>
        <p:spPr>
          <a:xfrm>
            <a:off x="572400" y="1034400"/>
            <a:ext cx="1111920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solidFill>
                  <a:schemeClr val="bg1"/>
                </a:solidFill>
                <a:latin typeface="Calibri"/>
                <a:cs typeface="Calibri"/>
                <a:hlinkClick r:id="rId5">
                  <a:extLst>
                    <a:ext uri="{A12FA001-AC4F-418D-AE19-62706E023703}">
                      <ahyp:hlinkClr xmlns:ahyp="http://schemas.microsoft.com/office/drawing/2018/hyperlinkcolor" val="tx"/>
                    </a:ext>
                  </a:extLst>
                </a:hlinkClick>
              </a:rPr>
              <a:t>Tableau Dashboard Link</a:t>
            </a:r>
            <a:endParaRPr lang="en-US" b="1">
              <a:solidFill>
                <a:schemeClr val="bg1"/>
              </a:solidFill>
              <a:latin typeface="Calibri"/>
              <a:cs typeface="Calibri"/>
            </a:endParaRPr>
          </a:p>
          <a:p>
            <a:endParaRPr lang="en-US">
              <a:solidFill>
                <a:schemeClr val="bg1"/>
              </a:solidFill>
              <a:latin typeface="Calibri"/>
              <a:cs typeface="Calibri"/>
            </a:endParaRPr>
          </a:p>
          <a:p>
            <a:endParaRPr lang="en-US">
              <a:solidFill>
                <a:schemeClr val="bg1"/>
              </a:solidFill>
              <a:latin typeface="Calibri"/>
              <a:cs typeface="Calibri"/>
            </a:endParaRPr>
          </a:p>
        </p:txBody>
      </p:sp>
      <p:pic>
        <p:nvPicPr>
          <p:cNvPr id="6" name="Picture 5" descr="A screenshot of a graph&#10;&#10;Description automatically generated">
            <a:extLst>
              <a:ext uri="{FF2B5EF4-FFF2-40B4-BE49-F238E27FC236}">
                <a16:creationId xmlns:a16="http://schemas.microsoft.com/office/drawing/2014/main" id="{D7DB1E1F-9ECC-DE89-D239-AFCAE6ACDB09}"/>
              </a:ext>
            </a:extLst>
          </p:cNvPr>
          <p:cNvPicPr>
            <a:picLocks noChangeAspect="1"/>
          </p:cNvPicPr>
          <p:nvPr/>
        </p:nvPicPr>
        <p:blipFill>
          <a:blip r:embed="rId6"/>
          <a:stretch>
            <a:fillRect/>
          </a:stretch>
        </p:blipFill>
        <p:spPr>
          <a:xfrm>
            <a:off x="2004646" y="4110624"/>
            <a:ext cx="8510956" cy="2493647"/>
          </a:xfrm>
          <a:prstGeom prst="rect">
            <a:avLst/>
          </a:prstGeom>
        </p:spPr>
      </p:pic>
    </p:spTree>
    <p:extLst>
      <p:ext uri="{BB962C8B-B14F-4D97-AF65-F5344CB8AC3E}">
        <p14:creationId xmlns:p14="http://schemas.microsoft.com/office/powerpoint/2010/main" val="6424415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tadium with people in the stands&#10;&#10;Description automatically generated">
            <a:extLst>
              <a:ext uri="{FF2B5EF4-FFF2-40B4-BE49-F238E27FC236}">
                <a16:creationId xmlns:a16="http://schemas.microsoft.com/office/drawing/2014/main" id="{059F6009-D242-89AF-F6A9-F1A40CA98B13}"/>
              </a:ext>
            </a:extLst>
          </p:cNvPr>
          <p:cNvPicPr>
            <a:picLocks noChangeAspect="1"/>
          </p:cNvPicPr>
          <p:nvPr/>
        </p:nvPicPr>
        <p:blipFill>
          <a:blip r:embed="rId2"/>
          <a:stretch>
            <a:fillRect/>
          </a:stretch>
        </p:blipFill>
        <p:spPr>
          <a:xfrm>
            <a:off x="-696" y="1"/>
            <a:ext cx="12319342" cy="6996544"/>
          </a:xfrm>
          <a:prstGeom prst="rect">
            <a:avLst/>
          </a:prstGeom>
        </p:spPr>
      </p:pic>
      <p:sp>
        <p:nvSpPr>
          <p:cNvPr id="7" name="TextBox 6">
            <a:extLst>
              <a:ext uri="{FF2B5EF4-FFF2-40B4-BE49-F238E27FC236}">
                <a16:creationId xmlns:a16="http://schemas.microsoft.com/office/drawing/2014/main" id="{C2343F15-AE91-C1C4-5D2E-F92C63228A39}"/>
              </a:ext>
            </a:extLst>
          </p:cNvPr>
          <p:cNvSpPr txBox="1"/>
          <p:nvPr/>
        </p:nvSpPr>
        <p:spPr>
          <a:xfrm>
            <a:off x="-1864" y="329921"/>
            <a:ext cx="12305959"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200" b="1">
                <a:solidFill>
                  <a:schemeClr val="bg1"/>
                </a:solidFill>
                <a:ea typeface="+mn-lt"/>
                <a:cs typeface="+mn-lt"/>
              </a:rPr>
              <a:t>RAG ARCHITECTURE</a:t>
            </a:r>
            <a:endParaRPr lang="en-US" sz="3200">
              <a:solidFill>
                <a:schemeClr val="bg1"/>
              </a:solidFill>
              <a:ea typeface="+mn-lt"/>
              <a:cs typeface="+mn-lt"/>
            </a:endParaRPr>
          </a:p>
          <a:p>
            <a:pPr algn="ctr"/>
            <a:endParaRPr lang="en-US" sz="3200">
              <a:solidFill>
                <a:schemeClr val="bg1"/>
              </a:solidFill>
            </a:endParaRPr>
          </a:p>
        </p:txBody>
      </p:sp>
      <p:pic>
        <p:nvPicPr>
          <p:cNvPr id="3" name="Picture 2" descr="A diagram of a process&#10;&#10;Description automatically generated">
            <a:extLst>
              <a:ext uri="{FF2B5EF4-FFF2-40B4-BE49-F238E27FC236}">
                <a16:creationId xmlns:a16="http://schemas.microsoft.com/office/drawing/2014/main" id="{CCC5C7C6-A24E-9671-4CC3-1D0D979EF806}"/>
              </a:ext>
            </a:extLst>
          </p:cNvPr>
          <p:cNvPicPr>
            <a:picLocks noChangeAspect="1"/>
          </p:cNvPicPr>
          <p:nvPr/>
        </p:nvPicPr>
        <p:blipFill>
          <a:blip r:embed="rId3"/>
          <a:stretch>
            <a:fillRect/>
          </a:stretch>
        </p:blipFill>
        <p:spPr>
          <a:xfrm>
            <a:off x="1064861" y="867027"/>
            <a:ext cx="13099694" cy="6333029"/>
          </a:xfrm>
          <a:prstGeom prst="rect">
            <a:avLst/>
          </a:prstGeom>
        </p:spPr>
      </p:pic>
    </p:spTree>
    <p:extLst>
      <p:ext uri="{BB962C8B-B14F-4D97-AF65-F5344CB8AC3E}">
        <p14:creationId xmlns:p14="http://schemas.microsoft.com/office/powerpoint/2010/main" val="11956879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B96FC576-AE30-4C09-A12C-0582F2A6A0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chain link with a yellow and black background&#10;&#10;Description automatically generated">
            <a:extLst>
              <a:ext uri="{FF2B5EF4-FFF2-40B4-BE49-F238E27FC236}">
                <a16:creationId xmlns:a16="http://schemas.microsoft.com/office/drawing/2014/main" id="{295C7A20-77A1-5C3D-32FF-07159039D4D9}"/>
              </a:ext>
            </a:extLst>
          </p:cNvPr>
          <p:cNvPicPr>
            <a:picLocks noChangeAspect="1"/>
          </p:cNvPicPr>
          <p:nvPr/>
        </p:nvPicPr>
        <p:blipFill rotWithShape="1">
          <a:blip r:embed="rId2"/>
          <a:srcRect r="2" b="52"/>
          <a:stretch/>
        </p:blipFill>
        <p:spPr>
          <a:xfrm>
            <a:off x="6092952" y="3357000"/>
            <a:ext cx="6099048" cy="3501000"/>
          </a:xfrm>
          <a:prstGeom prst="rect">
            <a:avLst/>
          </a:prstGeom>
        </p:spPr>
      </p:pic>
      <p:sp>
        <p:nvSpPr>
          <p:cNvPr id="8" name="TextBox 5">
            <a:extLst>
              <a:ext uri="{FF2B5EF4-FFF2-40B4-BE49-F238E27FC236}">
                <a16:creationId xmlns:a16="http://schemas.microsoft.com/office/drawing/2014/main" id="{5646A3AF-0C0F-0DA7-AE40-0D9612A74A07}"/>
              </a:ext>
            </a:extLst>
          </p:cNvPr>
          <p:cNvSpPr txBox="1"/>
          <p:nvPr/>
        </p:nvSpPr>
        <p:spPr>
          <a:xfrm>
            <a:off x="1338275" y="69192"/>
            <a:ext cx="4376256" cy="2893100"/>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just">
              <a:buFont typeface="Arial"/>
              <a:buChar char="•"/>
            </a:pPr>
            <a:r>
              <a:rPr lang="en-US" sz="1400" b="1" err="1">
                <a:solidFill>
                  <a:schemeClr val="bg1"/>
                </a:solidFill>
                <a:latin typeface="Calibri"/>
                <a:ea typeface="+mn-lt"/>
                <a:cs typeface="+mn-lt"/>
              </a:rPr>
              <a:t>Streamlit's</a:t>
            </a:r>
            <a:r>
              <a:rPr lang="en-US" sz="1400" b="1">
                <a:solidFill>
                  <a:schemeClr val="bg1"/>
                </a:solidFill>
                <a:latin typeface="Calibri"/>
                <a:ea typeface="+mn-lt"/>
                <a:cs typeface="+mn-lt"/>
              </a:rPr>
              <a:t> interactive interface to capture user queries and display chatbot responses.</a:t>
            </a:r>
            <a:endParaRPr lang="en-US" sz="1400" b="1">
              <a:solidFill>
                <a:schemeClr val="bg1"/>
              </a:solidFill>
              <a:latin typeface="Calibri"/>
              <a:ea typeface="Meiryo"/>
              <a:cs typeface="Calibri"/>
            </a:endParaRPr>
          </a:p>
          <a:p>
            <a:pPr marL="285750" indent="-285750" algn="just">
              <a:buFont typeface="Arial"/>
              <a:buChar char="•"/>
            </a:pPr>
            <a:endParaRPr lang="en-US" sz="1400" b="1">
              <a:solidFill>
                <a:schemeClr val="bg1"/>
              </a:solidFill>
              <a:latin typeface="Calibri"/>
              <a:ea typeface="+mn-lt"/>
              <a:cs typeface="+mn-lt"/>
            </a:endParaRPr>
          </a:p>
          <a:p>
            <a:pPr marL="285750" indent="-285750" algn="just">
              <a:buFont typeface="Arial"/>
              <a:buChar char="•"/>
            </a:pPr>
            <a:r>
              <a:rPr lang="en-US" sz="1400" b="1">
                <a:solidFill>
                  <a:schemeClr val="bg1"/>
                </a:solidFill>
                <a:latin typeface="Calibri"/>
                <a:ea typeface="+mn-lt"/>
                <a:cs typeface="+mn-lt"/>
              </a:rPr>
              <a:t>Preprocessing user queries using </a:t>
            </a:r>
            <a:r>
              <a:rPr lang="en-US" sz="1400" b="1" err="1">
                <a:solidFill>
                  <a:schemeClr val="bg1"/>
                </a:solidFill>
                <a:latin typeface="Calibri"/>
                <a:ea typeface="+mn-lt"/>
                <a:cs typeface="+mn-lt"/>
              </a:rPr>
              <a:t>LangChain</a:t>
            </a:r>
            <a:r>
              <a:rPr lang="en-US" sz="1400" b="1">
                <a:solidFill>
                  <a:schemeClr val="bg1"/>
                </a:solidFill>
                <a:latin typeface="Calibri"/>
                <a:ea typeface="+mn-lt"/>
                <a:cs typeface="+mn-lt"/>
              </a:rPr>
              <a:t> to improve understanding and accuracy.</a:t>
            </a:r>
            <a:endParaRPr lang="en-US" sz="1400" b="1">
              <a:solidFill>
                <a:schemeClr val="bg1"/>
              </a:solidFill>
              <a:latin typeface="Calibri"/>
              <a:ea typeface="Meiryo"/>
              <a:cs typeface="Calibri"/>
            </a:endParaRPr>
          </a:p>
          <a:p>
            <a:pPr marL="285750" indent="-285750" algn="just">
              <a:buFont typeface="Arial"/>
              <a:buChar char="•"/>
            </a:pPr>
            <a:endParaRPr lang="en-US" sz="1400" b="1">
              <a:solidFill>
                <a:schemeClr val="bg1"/>
              </a:solidFill>
              <a:latin typeface="Calibri"/>
              <a:ea typeface="+mn-lt"/>
              <a:cs typeface="+mn-lt"/>
            </a:endParaRPr>
          </a:p>
          <a:p>
            <a:pPr marL="285750" indent="-285750" algn="just">
              <a:buFont typeface="Arial"/>
              <a:buChar char="•"/>
            </a:pPr>
            <a:r>
              <a:rPr lang="en-US" sz="1400" b="1">
                <a:solidFill>
                  <a:schemeClr val="bg1"/>
                </a:solidFill>
                <a:latin typeface="Calibri"/>
                <a:ea typeface="+mn-lt"/>
                <a:cs typeface="+mn-lt"/>
              </a:rPr>
              <a:t>Retrieving real-time IPL data from Open API endpoints based on user queries.</a:t>
            </a:r>
            <a:endParaRPr lang="en-US" sz="1400" b="1">
              <a:solidFill>
                <a:schemeClr val="bg1"/>
              </a:solidFill>
              <a:latin typeface="Calibri"/>
              <a:ea typeface="Meiryo"/>
              <a:cs typeface="Calibri"/>
            </a:endParaRPr>
          </a:p>
          <a:p>
            <a:pPr marL="285750" indent="-285750" algn="just">
              <a:buFont typeface="Arial"/>
              <a:buChar char="•"/>
            </a:pPr>
            <a:endParaRPr lang="en-US" sz="1400" b="1">
              <a:solidFill>
                <a:schemeClr val="bg1"/>
              </a:solidFill>
              <a:latin typeface="Calibri"/>
              <a:ea typeface="+mn-lt"/>
              <a:cs typeface="+mn-lt"/>
            </a:endParaRPr>
          </a:p>
          <a:p>
            <a:pPr marL="285750" indent="-285750" algn="just">
              <a:buFont typeface="Arial"/>
              <a:buChar char="•"/>
            </a:pPr>
            <a:r>
              <a:rPr lang="en-US" sz="1400" b="1">
                <a:solidFill>
                  <a:schemeClr val="bg1"/>
                </a:solidFill>
                <a:latin typeface="Calibri"/>
                <a:ea typeface="+mn-lt"/>
                <a:cs typeface="+mn-lt"/>
              </a:rPr>
              <a:t>Displaying the retrieved information and chatbot responses in the </a:t>
            </a:r>
            <a:r>
              <a:rPr lang="en-US" sz="1400" b="1" err="1">
                <a:solidFill>
                  <a:schemeClr val="bg1"/>
                </a:solidFill>
                <a:latin typeface="Calibri"/>
                <a:ea typeface="+mn-lt"/>
                <a:cs typeface="+mn-lt"/>
              </a:rPr>
              <a:t>Streamlit</a:t>
            </a:r>
            <a:r>
              <a:rPr lang="en-US" sz="1400" b="1">
                <a:solidFill>
                  <a:schemeClr val="bg1"/>
                </a:solidFill>
                <a:latin typeface="Calibri"/>
                <a:ea typeface="+mn-lt"/>
                <a:cs typeface="+mn-lt"/>
              </a:rPr>
              <a:t> interface for seamless user interaction.</a:t>
            </a:r>
            <a:endParaRPr lang="en-US" sz="1400" b="1">
              <a:solidFill>
                <a:schemeClr val="bg1"/>
              </a:solidFill>
              <a:latin typeface="Calibri"/>
              <a:ea typeface="Meiryo"/>
              <a:cs typeface="Calibri"/>
            </a:endParaRPr>
          </a:p>
          <a:p>
            <a:pPr algn="just"/>
            <a:endParaRPr lang="en-US" sz="1400" b="1">
              <a:solidFill>
                <a:schemeClr val="bg1"/>
              </a:solidFill>
              <a:latin typeface="Calibri"/>
              <a:ea typeface="Meiryo"/>
              <a:cs typeface="Calibri"/>
            </a:endParaRPr>
          </a:p>
        </p:txBody>
      </p:sp>
      <p:pic>
        <p:nvPicPr>
          <p:cNvPr id="9" name="Picture 8" descr="A stadium with people in the stands&#10;&#10;Description automatically generated">
            <a:extLst>
              <a:ext uri="{FF2B5EF4-FFF2-40B4-BE49-F238E27FC236}">
                <a16:creationId xmlns:a16="http://schemas.microsoft.com/office/drawing/2014/main" id="{43655459-954F-3F4A-D595-94C22546467C}"/>
              </a:ext>
            </a:extLst>
          </p:cNvPr>
          <p:cNvPicPr>
            <a:picLocks noChangeAspect="1"/>
          </p:cNvPicPr>
          <p:nvPr/>
        </p:nvPicPr>
        <p:blipFill rotWithShape="1">
          <a:blip r:embed="rId3"/>
          <a:srcRect t="931" r="2" b="2"/>
          <a:stretch/>
        </p:blipFill>
        <p:spPr>
          <a:xfrm>
            <a:off x="1" y="-47793"/>
            <a:ext cx="6099048" cy="6906317"/>
          </a:xfrm>
          <a:prstGeom prst="rect">
            <a:avLst/>
          </a:prstGeom>
        </p:spPr>
      </p:pic>
      <p:sp>
        <p:nvSpPr>
          <p:cNvPr id="17" name="TextBox 16">
            <a:extLst>
              <a:ext uri="{FF2B5EF4-FFF2-40B4-BE49-F238E27FC236}">
                <a16:creationId xmlns:a16="http://schemas.microsoft.com/office/drawing/2014/main" id="{09F2B691-7252-8CEC-2A27-C047B04F74FC}"/>
              </a:ext>
            </a:extLst>
          </p:cNvPr>
          <p:cNvSpPr txBox="1"/>
          <p:nvPr/>
        </p:nvSpPr>
        <p:spPr>
          <a:xfrm>
            <a:off x="820932" y="298161"/>
            <a:ext cx="459120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b="1">
                <a:solidFill>
                  <a:schemeClr val="bg1"/>
                </a:solidFill>
                <a:latin typeface="Calibri"/>
                <a:ea typeface="Calibri"/>
                <a:cs typeface="Calibri"/>
              </a:rPr>
              <a:t>BUILDING OUR IPLGPT</a:t>
            </a:r>
            <a:r>
              <a:rPr lang="en-US" sz="2800" b="1">
                <a:solidFill>
                  <a:schemeClr val="bg1"/>
                </a:solidFill>
                <a:latin typeface="Calibri"/>
                <a:ea typeface="Meiryo"/>
                <a:cs typeface="Calibri"/>
              </a:rPr>
              <a:t>​ UI</a:t>
            </a:r>
            <a:endParaRPr lang="en-US" sz="2800" b="1">
              <a:solidFill>
                <a:schemeClr val="bg1"/>
              </a:solidFill>
              <a:latin typeface="Calibri"/>
              <a:ea typeface="Calibri"/>
              <a:cs typeface="Calibri"/>
            </a:endParaRPr>
          </a:p>
        </p:txBody>
      </p:sp>
      <p:sp>
        <p:nvSpPr>
          <p:cNvPr id="19" name="TextBox 5">
            <a:extLst>
              <a:ext uri="{FF2B5EF4-FFF2-40B4-BE49-F238E27FC236}">
                <a16:creationId xmlns:a16="http://schemas.microsoft.com/office/drawing/2014/main" id="{5646A3AF-0C0F-0DA7-AE40-0D9612A74A07}"/>
              </a:ext>
            </a:extLst>
          </p:cNvPr>
          <p:cNvSpPr txBox="1"/>
          <p:nvPr/>
        </p:nvSpPr>
        <p:spPr>
          <a:xfrm>
            <a:off x="814238" y="3864385"/>
            <a:ext cx="4472256" cy="2677656"/>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just">
              <a:buFont typeface="Arial"/>
              <a:buChar char="•"/>
            </a:pPr>
            <a:r>
              <a:rPr lang="en-US" sz="1400" b="1" err="1">
                <a:solidFill>
                  <a:schemeClr val="bg1"/>
                </a:solidFill>
                <a:latin typeface="Calibri"/>
                <a:ea typeface="+mn-lt"/>
                <a:cs typeface="+mn-lt"/>
              </a:rPr>
              <a:t>Streamlit's</a:t>
            </a:r>
            <a:r>
              <a:rPr lang="en-US" sz="1400" b="1">
                <a:solidFill>
                  <a:schemeClr val="bg1"/>
                </a:solidFill>
                <a:latin typeface="Calibri"/>
                <a:ea typeface="+mn-lt"/>
                <a:cs typeface="+mn-lt"/>
              </a:rPr>
              <a:t> interactive interface to capture user queries and display chatbot responses.</a:t>
            </a:r>
            <a:endParaRPr lang="en-US" sz="1400" b="1">
              <a:solidFill>
                <a:schemeClr val="bg1"/>
              </a:solidFill>
              <a:latin typeface="Calibri"/>
              <a:ea typeface="Meiryo"/>
              <a:cs typeface="Calibri"/>
            </a:endParaRPr>
          </a:p>
          <a:p>
            <a:pPr marL="285750" indent="-285750" algn="just">
              <a:buFont typeface="Arial"/>
              <a:buChar char="•"/>
            </a:pPr>
            <a:endParaRPr lang="en-US" sz="1400" b="1">
              <a:solidFill>
                <a:schemeClr val="bg1"/>
              </a:solidFill>
              <a:latin typeface="Calibri"/>
              <a:ea typeface="+mn-lt"/>
              <a:cs typeface="+mn-lt"/>
            </a:endParaRPr>
          </a:p>
          <a:p>
            <a:pPr marL="285750" indent="-285750" algn="just">
              <a:buFont typeface="Arial"/>
              <a:buChar char="•"/>
            </a:pPr>
            <a:r>
              <a:rPr lang="en-US" sz="1400" b="1">
                <a:solidFill>
                  <a:schemeClr val="bg1"/>
                </a:solidFill>
                <a:latin typeface="Calibri"/>
                <a:ea typeface="+mn-lt"/>
                <a:cs typeface="+mn-lt"/>
              </a:rPr>
              <a:t>Preprocessing user queries using </a:t>
            </a:r>
            <a:r>
              <a:rPr lang="en-US" sz="1400" b="1" err="1">
                <a:solidFill>
                  <a:schemeClr val="bg1"/>
                </a:solidFill>
                <a:latin typeface="Calibri"/>
                <a:ea typeface="+mn-lt"/>
                <a:cs typeface="+mn-lt"/>
              </a:rPr>
              <a:t>LangChain</a:t>
            </a:r>
            <a:r>
              <a:rPr lang="en-US" sz="1400" b="1">
                <a:solidFill>
                  <a:schemeClr val="bg1"/>
                </a:solidFill>
                <a:latin typeface="Calibri"/>
                <a:ea typeface="+mn-lt"/>
                <a:cs typeface="+mn-lt"/>
              </a:rPr>
              <a:t> to improve understanding and accuracy.</a:t>
            </a:r>
            <a:endParaRPr lang="en-US" sz="1400" b="1">
              <a:solidFill>
                <a:schemeClr val="bg1"/>
              </a:solidFill>
              <a:latin typeface="Calibri"/>
              <a:ea typeface="Meiryo"/>
              <a:cs typeface="Calibri"/>
            </a:endParaRPr>
          </a:p>
          <a:p>
            <a:pPr marL="285750" indent="-285750" algn="just">
              <a:buFont typeface="Arial"/>
              <a:buChar char="•"/>
            </a:pPr>
            <a:endParaRPr lang="en-US" sz="1400" b="1">
              <a:solidFill>
                <a:schemeClr val="bg1"/>
              </a:solidFill>
              <a:latin typeface="Calibri"/>
              <a:ea typeface="+mn-lt"/>
              <a:cs typeface="+mn-lt"/>
            </a:endParaRPr>
          </a:p>
          <a:p>
            <a:pPr marL="285750" indent="-285750" algn="just">
              <a:buFont typeface="Arial"/>
              <a:buChar char="•"/>
            </a:pPr>
            <a:r>
              <a:rPr lang="en-US" sz="1400" b="1">
                <a:solidFill>
                  <a:schemeClr val="bg1"/>
                </a:solidFill>
                <a:latin typeface="Calibri"/>
                <a:ea typeface="+mn-lt"/>
                <a:cs typeface="+mn-lt"/>
              </a:rPr>
              <a:t>Retrieving latest IPL updates based on user queries.</a:t>
            </a:r>
          </a:p>
          <a:p>
            <a:pPr marL="285750" indent="-285750" algn="just">
              <a:buFont typeface="Arial"/>
              <a:buChar char="•"/>
            </a:pPr>
            <a:endParaRPr lang="en-US" sz="1400" b="1">
              <a:solidFill>
                <a:schemeClr val="bg1"/>
              </a:solidFill>
              <a:latin typeface="Calibri"/>
              <a:ea typeface="+mn-lt"/>
              <a:cs typeface="+mn-lt"/>
            </a:endParaRPr>
          </a:p>
          <a:p>
            <a:pPr marL="285750" indent="-285750" algn="just">
              <a:buFont typeface="Arial"/>
              <a:buChar char="•"/>
            </a:pPr>
            <a:r>
              <a:rPr lang="en-US" sz="1400" b="1">
                <a:solidFill>
                  <a:schemeClr val="bg1"/>
                </a:solidFill>
                <a:latin typeface="Calibri"/>
                <a:ea typeface="+mn-lt"/>
                <a:cs typeface="+mn-lt"/>
              </a:rPr>
              <a:t>Displaying the retrieved information and chatbot responses in the </a:t>
            </a:r>
            <a:r>
              <a:rPr lang="en-US" sz="1400" b="1" err="1">
                <a:solidFill>
                  <a:schemeClr val="bg1"/>
                </a:solidFill>
                <a:latin typeface="Calibri"/>
                <a:ea typeface="+mn-lt"/>
                <a:cs typeface="+mn-lt"/>
              </a:rPr>
              <a:t>Streamlit</a:t>
            </a:r>
            <a:r>
              <a:rPr lang="en-US" sz="1400" b="1">
                <a:solidFill>
                  <a:schemeClr val="bg1"/>
                </a:solidFill>
                <a:latin typeface="Calibri"/>
                <a:ea typeface="+mn-lt"/>
                <a:cs typeface="+mn-lt"/>
              </a:rPr>
              <a:t> interface for seamless user interaction.</a:t>
            </a:r>
            <a:endParaRPr lang="en-US" sz="1400" b="1">
              <a:solidFill>
                <a:schemeClr val="bg1"/>
              </a:solidFill>
              <a:latin typeface="Calibri"/>
              <a:ea typeface="Meiryo"/>
              <a:cs typeface="Calibri"/>
            </a:endParaRPr>
          </a:p>
          <a:p>
            <a:pPr algn="just"/>
            <a:endParaRPr lang="en-US" sz="1400" b="1">
              <a:solidFill>
                <a:schemeClr val="bg1"/>
              </a:solidFill>
              <a:latin typeface="Calibri"/>
              <a:ea typeface="Meiryo"/>
              <a:cs typeface="Calibri"/>
            </a:endParaRPr>
          </a:p>
        </p:txBody>
      </p:sp>
      <p:pic>
        <p:nvPicPr>
          <p:cNvPr id="4" name="Picture 3" descr="A person touching a robot&#10;&#10;Description automatically generated">
            <a:extLst>
              <a:ext uri="{FF2B5EF4-FFF2-40B4-BE49-F238E27FC236}">
                <a16:creationId xmlns:a16="http://schemas.microsoft.com/office/drawing/2014/main" id="{D2730CAE-AE6C-805F-5702-32091D8F62CC}"/>
              </a:ext>
            </a:extLst>
          </p:cNvPr>
          <p:cNvPicPr>
            <a:picLocks noChangeAspect="1"/>
          </p:cNvPicPr>
          <p:nvPr/>
        </p:nvPicPr>
        <p:blipFill>
          <a:blip r:embed="rId4"/>
          <a:stretch>
            <a:fillRect/>
          </a:stretch>
        </p:blipFill>
        <p:spPr>
          <a:xfrm>
            <a:off x="6085238" y="-45600"/>
            <a:ext cx="6105525" cy="3505200"/>
          </a:xfrm>
          <a:prstGeom prst="rect">
            <a:avLst/>
          </a:prstGeom>
        </p:spPr>
      </p:pic>
      <p:pic>
        <p:nvPicPr>
          <p:cNvPr id="6" name="Picture 5" descr="A person leaning on a sign&#10;&#10;Description automatically generated">
            <a:extLst>
              <a:ext uri="{FF2B5EF4-FFF2-40B4-BE49-F238E27FC236}">
                <a16:creationId xmlns:a16="http://schemas.microsoft.com/office/drawing/2014/main" id="{08D48E58-C079-F28F-A37D-56CC55ECE1B2}"/>
              </a:ext>
            </a:extLst>
          </p:cNvPr>
          <p:cNvPicPr>
            <a:picLocks noChangeAspect="1"/>
          </p:cNvPicPr>
          <p:nvPr/>
        </p:nvPicPr>
        <p:blipFill>
          <a:blip r:embed="rId5"/>
          <a:stretch>
            <a:fillRect/>
          </a:stretch>
        </p:blipFill>
        <p:spPr>
          <a:xfrm>
            <a:off x="1704600" y="1023600"/>
            <a:ext cx="2680800" cy="2674800"/>
          </a:xfrm>
          <a:prstGeom prst="rect">
            <a:avLst/>
          </a:prstGeom>
        </p:spPr>
      </p:pic>
    </p:spTree>
    <p:extLst>
      <p:ext uri="{BB962C8B-B14F-4D97-AF65-F5344CB8AC3E}">
        <p14:creationId xmlns:p14="http://schemas.microsoft.com/office/powerpoint/2010/main" val="17092624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tadium with people in the stands&#10;&#10;Description automatically generated">
            <a:extLst>
              <a:ext uri="{FF2B5EF4-FFF2-40B4-BE49-F238E27FC236}">
                <a16:creationId xmlns:a16="http://schemas.microsoft.com/office/drawing/2014/main" id="{11F1D910-B607-CB09-C552-097EC5F7C68C}"/>
              </a:ext>
            </a:extLst>
          </p:cNvPr>
          <p:cNvPicPr>
            <a:picLocks noChangeAspect="1"/>
          </p:cNvPicPr>
          <p:nvPr/>
        </p:nvPicPr>
        <p:blipFill>
          <a:blip r:embed="rId2"/>
          <a:stretch>
            <a:fillRect/>
          </a:stretch>
        </p:blipFill>
        <p:spPr>
          <a:xfrm>
            <a:off x="-696" y="1"/>
            <a:ext cx="12319342" cy="6996544"/>
          </a:xfrm>
          <a:prstGeom prst="rect">
            <a:avLst/>
          </a:prstGeom>
        </p:spPr>
      </p:pic>
      <p:sp>
        <p:nvSpPr>
          <p:cNvPr id="11" name="TextBox 10">
            <a:extLst>
              <a:ext uri="{FF2B5EF4-FFF2-40B4-BE49-F238E27FC236}">
                <a16:creationId xmlns:a16="http://schemas.microsoft.com/office/drawing/2014/main" id="{366E426C-CEE7-DB35-832F-F47A0AB6F771}"/>
              </a:ext>
            </a:extLst>
          </p:cNvPr>
          <p:cNvSpPr txBox="1"/>
          <p:nvPr/>
        </p:nvSpPr>
        <p:spPr>
          <a:xfrm>
            <a:off x="58136" y="305921"/>
            <a:ext cx="12197784"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200" b="1">
                <a:solidFill>
                  <a:schemeClr val="bg1"/>
                </a:solidFill>
                <a:ea typeface="+mn-lt"/>
                <a:cs typeface="+mn-lt"/>
              </a:rPr>
              <a:t>LET'S CHAT!</a:t>
            </a:r>
            <a:endParaRPr lang="en-US"/>
          </a:p>
        </p:txBody>
      </p:sp>
      <p:pic>
        <p:nvPicPr>
          <p:cNvPr id="8" name="Picture 7" descr="A collage of a person&#10;&#10;Description automatically generated">
            <a:extLst>
              <a:ext uri="{FF2B5EF4-FFF2-40B4-BE49-F238E27FC236}">
                <a16:creationId xmlns:a16="http://schemas.microsoft.com/office/drawing/2014/main" id="{853BE8F2-D6C3-D8AF-78CF-8EE63998C7B0}"/>
              </a:ext>
            </a:extLst>
          </p:cNvPr>
          <p:cNvPicPr>
            <a:picLocks noChangeAspect="1"/>
          </p:cNvPicPr>
          <p:nvPr/>
        </p:nvPicPr>
        <p:blipFill>
          <a:blip r:embed="rId3"/>
          <a:stretch>
            <a:fillRect/>
          </a:stretch>
        </p:blipFill>
        <p:spPr>
          <a:xfrm>
            <a:off x="917223" y="1097298"/>
            <a:ext cx="10851443" cy="5241961"/>
          </a:xfrm>
          <a:prstGeom prst="rect">
            <a:avLst/>
          </a:prstGeom>
        </p:spPr>
      </p:pic>
      <p:pic>
        <p:nvPicPr>
          <p:cNvPr id="9" name="Picture 8" descr="A screenshot of a black and white screen&#10;&#10;Description automatically generated">
            <a:extLst>
              <a:ext uri="{FF2B5EF4-FFF2-40B4-BE49-F238E27FC236}">
                <a16:creationId xmlns:a16="http://schemas.microsoft.com/office/drawing/2014/main" id="{D4088BAC-546D-2519-0AE0-384C12A7A4A1}"/>
              </a:ext>
            </a:extLst>
          </p:cNvPr>
          <p:cNvPicPr>
            <a:picLocks noChangeAspect="1"/>
          </p:cNvPicPr>
          <p:nvPr/>
        </p:nvPicPr>
        <p:blipFill>
          <a:blip r:embed="rId4"/>
          <a:stretch>
            <a:fillRect/>
          </a:stretch>
        </p:blipFill>
        <p:spPr>
          <a:xfrm>
            <a:off x="4788077" y="3840692"/>
            <a:ext cx="6877402" cy="2443338"/>
          </a:xfrm>
          <a:prstGeom prst="rect">
            <a:avLst/>
          </a:prstGeom>
        </p:spPr>
      </p:pic>
      <p:pic>
        <p:nvPicPr>
          <p:cNvPr id="10" name="Picture 9" descr="A black and white text&#10;&#10;Description automatically generated">
            <a:extLst>
              <a:ext uri="{FF2B5EF4-FFF2-40B4-BE49-F238E27FC236}">
                <a16:creationId xmlns:a16="http://schemas.microsoft.com/office/drawing/2014/main" id="{7E2D5349-FD87-A2A6-F887-81FCA9FE1A98}"/>
              </a:ext>
            </a:extLst>
          </p:cNvPr>
          <p:cNvPicPr>
            <a:picLocks noChangeAspect="1"/>
          </p:cNvPicPr>
          <p:nvPr/>
        </p:nvPicPr>
        <p:blipFill>
          <a:blip r:embed="rId5"/>
          <a:stretch>
            <a:fillRect/>
          </a:stretch>
        </p:blipFill>
        <p:spPr>
          <a:xfrm>
            <a:off x="4790369" y="1143178"/>
            <a:ext cx="6872816" cy="2581980"/>
          </a:xfrm>
          <a:prstGeom prst="rect">
            <a:avLst/>
          </a:prstGeom>
        </p:spPr>
      </p:pic>
    </p:spTree>
    <p:extLst>
      <p:ext uri="{BB962C8B-B14F-4D97-AF65-F5344CB8AC3E}">
        <p14:creationId xmlns:p14="http://schemas.microsoft.com/office/powerpoint/2010/main" val="38213500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tadium with people in the stands&#10;&#10;Description automatically generated">
            <a:extLst>
              <a:ext uri="{FF2B5EF4-FFF2-40B4-BE49-F238E27FC236}">
                <a16:creationId xmlns:a16="http://schemas.microsoft.com/office/drawing/2014/main" id="{561D710F-CE23-A246-E697-8C56F8ED3C09}"/>
              </a:ext>
            </a:extLst>
          </p:cNvPr>
          <p:cNvPicPr>
            <a:picLocks noChangeAspect="1"/>
          </p:cNvPicPr>
          <p:nvPr/>
        </p:nvPicPr>
        <p:blipFill>
          <a:blip r:embed="rId2"/>
          <a:stretch>
            <a:fillRect/>
          </a:stretch>
        </p:blipFill>
        <p:spPr>
          <a:xfrm>
            <a:off x="-60696" y="1"/>
            <a:ext cx="12319342" cy="6996544"/>
          </a:xfrm>
          <a:prstGeom prst="rect">
            <a:avLst/>
          </a:prstGeom>
        </p:spPr>
      </p:pic>
      <p:sp>
        <p:nvSpPr>
          <p:cNvPr id="5" name="TextBox 4">
            <a:extLst>
              <a:ext uri="{FF2B5EF4-FFF2-40B4-BE49-F238E27FC236}">
                <a16:creationId xmlns:a16="http://schemas.microsoft.com/office/drawing/2014/main" id="{89DAE4C0-A270-88D2-7889-DEFB47DE09AB}"/>
              </a:ext>
            </a:extLst>
          </p:cNvPr>
          <p:cNvSpPr txBox="1"/>
          <p:nvPr/>
        </p:nvSpPr>
        <p:spPr>
          <a:xfrm>
            <a:off x="58136" y="305921"/>
            <a:ext cx="12197784"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200" b="1">
                <a:solidFill>
                  <a:schemeClr val="bg1"/>
                </a:solidFill>
                <a:ea typeface="+mn-lt"/>
                <a:cs typeface="+mn-lt"/>
              </a:rPr>
              <a:t>LET'S DIG DEEPER INTO HOW THIS MARVEL WORKS!</a:t>
            </a:r>
            <a:endParaRPr lang="en-US">
              <a:solidFill>
                <a:schemeClr val="bg1"/>
              </a:solidFill>
            </a:endParaRPr>
          </a:p>
        </p:txBody>
      </p:sp>
      <p:pic>
        <p:nvPicPr>
          <p:cNvPr id="2" name="Picture 1" descr="A screenshot of a black and white text&#10;&#10;Description automatically generated">
            <a:extLst>
              <a:ext uri="{FF2B5EF4-FFF2-40B4-BE49-F238E27FC236}">
                <a16:creationId xmlns:a16="http://schemas.microsoft.com/office/drawing/2014/main" id="{FFF510AB-99DC-C2A5-3457-5B8C657DCBE4}"/>
              </a:ext>
            </a:extLst>
          </p:cNvPr>
          <p:cNvPicPr>
            <a:picLocks noChangeAspect="1"/>
          </p:cNvPicPr>
          <p:nvPr/>
        </p:nvPicPr>
        <p:blipFill>
          <a:blip r:embed="rId3"/>
          <a:stretch>
            <a:fillRect/>
          </a:stretch>
        </p:blipFill>
        <p:spPr>
          <a:xfrm>
            <a:off x="1611743" y="1195335"/>
            <a:ext cx="4516294" cy="3050505"/>
          </a:xfrm>
          <a:prstGeom prst="rect">
            <a:avLst/>
          </a:prstGeom>
        </p:spPr>
      </p:pic>
      <p:pic>
        <p:nvPicPr>
          <p:cNvPr id="4" name="Picture 3" descr="A screenshot of a computer screen&#10;&#10;Description automatically generated">
            <a:extLst>
              <a:ext uri="{FF2B5EF4-FFF2-40B4-BE49-F238E27FC236}">
                <a16:creationId xmlns:a16="http://schemas.microsoft.com/office/drawing/2014/main" id="{B3B85044-19C9-5983-835A-6A22891E5545}"/>
              </a:ext>
            </a:extLst>
          </p:cNvPr>
          <p:cNvPicPr>
            <a:picLocks noChangeAspect="1"/>
          </p:cNvPicPr>
          <p:nvPr/>
        </p:nvPicPr>
        <p:blipFill>
          <a:blip r:embed="rId4"/>
          <a:stretch>
            <a:fillRect/>
          </a:stretch>
        </p:blipFill>
        <p:spPr>
          <a:xfrm>
            <a:off x="6344518" y="1193835"/>
            <a:ext cx="4509548" cy="3051975"/>
          </a:xfrm>
          <a:prstGeom prst="rect">
            <a:avLst/>
          </a:prstGeom>
        </p:spPr>
      </p:pic>
      <p:pic>
        <p:nvPicPr>
          <p:cNvPr id="6" name="Picture 5" descr="A black and white text on a black background&#10;&#10;Description automatically generated">
            <a:extLst>
              <a:ext uri="{FF2B5EF4-FFF2-40B4-BE49-F238E27FC236}">
                <a16:creationId xmlns:a16="http://schemas.microsoft.com/office/drawing/2014/main" id="{6D959C6D-5DD2-28AA-30C0-E100B305A09C}"/>
              </a:ext>
            </a:extLst>
          </p:cNvPr>
          <p:cNvPicPr>
            <a:picLocks noChangeAspect="1"/>
          </p:cNvPicPr>
          <p:nvPr/>
        </p:nvPicPr>
        <p:blipFill>
          <a:blip r:embed="rId5"/>
          <a:stretch>
            <a:fillRect/>
          </a:stretch>
        </p:blipFill>
        <p:spPr>
          <a:xfrm>
            <a:off x="3870991" y="3703722"/>
            <a:ext cx="4584000" cy="3154258"/>
          </a:xfrm>
          <a:prstGeom prst="rect">
            <a:avLst/>
          </a:prstGeom>
        </p:spPr>
      </p:pic>
    </p:spTree>
    <p:extLst>
      <p:ext uri="{BB962C8B-B14F-4D97-AF65-F5344CB8AC3E}">
        <p14:creationId xmlns:p14="http://schemas.microsoft.com/office/powerpoint/2010/main" val="19604163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tadium with people in the stands&#10;&#10;Description automatically generated">
            <a:extLst>
              <a:ext uri="{FF2B5EF4-FFF2-40B4-BE49-F238E27FC236}">
                <a16:creationId xmlns:a16="http://schemas.microsoft.com/office/drawing/2014/main" id="{E1C47637-208C-2B35-5320-F6683BDEFE0E}"/>
              </a:ext>
            </a:extLst>
          </p:cNvPr>
          <p:cNvPicPr>
            <a:picLocks noChangeAspect="1"/>
          </p:cNvPicPr>
          <p:nvPr/>
        </p:nvPicPr>
        <p:blipFill>
          <a:blip r:embed="rId2"/>
          <a:stretch>
            <a:fillRect/>
          </a:stretch>
        </p:blipFill>
        <p:spPr>
          <a:xfrm>
            <a:off x="2222" y="1"/>
            <a:ext cx="12319342" cy="6996544"/>
          </a:xfrm>
          <a:prstGeom prst="rect">
            <a:avLst/>
          </a:prstGeom>
        </p:spPr>
      </p:pic>
      <p:sp>
        <p:nvSpPr>
          <p:cNvPr id="6" name="TextBox 2">
            <a:extLst>
              <a:ext uri="{FF2B5EF4-FFF2-40B4-BE49-F238E27FC236}">
                <a16:creationId xmlns:a16="http://schemas.microsoft.com/office/drawing/2014/main" id="{DD90F81E-2DD8-5EC1-5590-CFAB7BB0D9AD}"/>
              </a:ext>
            </a:extLst>
          </p:cNvPr>
          <p:cNvSpPr txBox="1"/>
          <p:nvPr/>
        </p:nvSpPr>
        <p:spPr>
          <a:xfrm>
            <a:off x="111861" y="195995"/>
            <a:ext cx="12197784" cy="58477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3200" b="1">
                <a:solidFill>
                  <a:schemeClr val="bg1"/>
                </a:solidFill>
              </a:rPr>
              <a:t>CHALLENGES</a:t>
            </a:r>
          </a:p>
        </p:txBody>
      </p:sp>
      <p:pic>
        <p:nvPicPr>
          <p:cNvPr id="7" name="Picture 6" descr="A screenshot of a black and white screen&#10;&#10;Description automatically generated">
            <a:extLst>
              <a:ext uri="{FF2B5EF4-FFF2-40B4-BE49-F238E27FC236}">
                <a16:creationId xmlns:a16="http://schemas.microsoft.com/office/drawing/2014/main" id="{A57C5151-9851-5D0B-14E2-0EBF016762F9}"/>
              </a:ext>
            </a:extLst>
          </p:cNvPr>
          <p:cNvPicPr>
            <a:picLocks noChangeAspect="1"/>
          </p:cNvPicPr>
          <p:nvPr/>
        </p:nvPicPr>
        <p:blipFill>
          <a:blip r:embed="rId3"/>
          <a:stretch>
            <a:fillRect/>
          </a:stretch>
        </p:blipFill>
        <p:spPr>
          <a:xfrm>
            <a:off x="959732" y="1343080"/>
            <a:ext cx="4762451" cy="3905523"/>
          </a:xfrm>
          <a:prstGeom prst="rect">
            <a:avLst/>
          </a:prstGeom>
        </p:spPr>
      </p:pic>
      <p:pic>
        <p:nvPicPr>
          <p:cNvPr id="2" name="Picture 1" descr="A black and white text on a black background&#10;&#10;Description automatically generated">
            <a:extLst>
              <a:ext uri="{FF2B5EF4-FFF2-40B4-BE49-F238E27FC236}">
                <a16:creationId xmlns:a16="http://schemas.microsoft.com/office/drawing/2014/main" id="{AF397C98-E9A0-F396-455F-D502A5AA387A}"/>
              </a:ext>
            </a:extLst>
          </p:cNvPr>
          <p:cNvPicPr>
            <a:picLocks noChangeAspect="1"/>
          </p:cNvPicPr>
          <p:nvPr/>
        </p:nvPicPr>
        <p:blipFill>
          <a:blip r:embed="rId4"/>
          <a:stretch>
            <a:fillRect/>
          </a:stretch>
        </p:blipFill>
        <p:spPr>
          <a:xfrm>
            <a:off x="6551082" y="1345368"/>
            <a:ext cx="5173739" cy="3901168"/>
          </a:xfrm>
          <a:prstGeom prst="rect">
            <a:avLst/>
          </a:prstGeom>
        </p:spPr>
      </p:pic>
    </p:spTree>
    <p:extLst>
      <p:ext uri="{BB962C8B-B14F-4D97-AF65-F5344CB8AC3E}">
        <p14:creationId xmlns:p14="http://schemas.microsoft.com/office/powerpoint/2010/main" val="31673263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tadium with people in the stands&#10;&#10;Description automatically generated">
            <a:extLst>
              <a:ext uri="{FF2B5EF4-FFF2-40B4-BE49-F238E27FC236}">
                <a16:creationId xmlns:a16="http://schemas.microsoft.com/office/drawing/2014/main" id="{A5DA16B1-9686-7575-FE6C-88702BA94144}"/>
              </a:ext>
            </a:extLst>
          </p:cNvPr>
          <p:cNvPicPr>
            <a:picLocks noChangeAspect="1"/>
          </p:cNvPicPr>
          <p:nvPr/>
        </p:nvPicPr>
        <p:blipFill>
          <a:blip r:embed="rId2"/>
          <a:stretch>
            <a:fillRect/>
          </a:stretch>
        </p:blipFill>
        <p:spPr>
          <a:xfrm>
            <a:off x="2222" y="1"/>
            <a:ext cx="12319342" cy="6996544"/>
          </a:xfrm>
          <a:prstGeom prst="rect">
            <a:avLst/>
          </a:prstGeom>
        </p:spPr>
      </p:pic>
      <p:sp>
        <p:nvSpPr>
          <p:cNvPr id="7" name="TextBox 2">
            <a:extLst>
              <a:ext uri="{FF2B5EF4-FFF2-40B4-BE49-F238E27FC236}">
                <a16:creationId xmlns:a16="http://schemas.microsoft.com/office/drawing/2014/main" id="{C9FB45AD-AE36-2A6E-CC53-CB517C96511A}"/>
              </a:ext>
            </a:extLst>
          </p:cNvPr>
          <p:cNvSpPr txBox="1"/>
          <p:nvPr/>
        </p:nvSpPr>
        <p:spPr>
          <a:xfrm>
            <a:off x="111861" y="195995"/>
            <a:ext cx="12197784" cy="58477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3200" b="1">
                <a:solidFill>
                  <a:schemeClr val="bg1"/>
                </a:solidFill>
              </a:rPr>
              <a:t>AI AGENTS</a:t>
            </a:r>
          </a:p>
        </p:txBody>
      </p:sp>
      <p:pic>
        <p:nvPicPr>
          <p:cNvPr id="2" name="Picture 1">
            <a:extLst>
              <a:ext uri="{FF2B5EF4-FFF2-40B4-BE49-F238E27FC236}">
                <a16:creationId xmlns:a16="http://schemas.microsoft.com/office/drawing/2014/main" id="{20A3C70D-3219-B545-569D-ED1149778633}"/>
              </a:ext>
            </a:extLst>
          </p:cNvPr>
          <p:cNvPicPr>
            <a:picLocks noChangeAspect="1"/>
          </p:cNvPicPr>
          <p:nvPr/>
        </p:nvPicPr>
        <p:blipFill>
          <a:blip r:embed="rId3"/>
          <a:stretch>
            <a:fillRect/>
          </a:stretch>
        </p:blipFill>
        <p:spPr>
          <a:xfrm>
            <a:off x="2730418" y="630770"/>
            <a:ext cx="7535496" cy="6224409"/>
          </a:xfrm>
          <a:prstGeom prst="rect">
            <a:avLst/>
          </a:prstGeom>
        </p:spPr>
      </p:pic>
      <p:sp>
        <p:nvSpPr>
          <p:cNvPr id="10" name="Rectangle: Rounded Corners 9">
            <a:extLst>
              <a:ext uri="{FF2B5EF4-FFF2-40B4-BE49-F238E27FC236}">
                <a16:creationId xmlns:a16="http://schemas.microsoft.com/office/drawing/2014/main" id="{F45A2401-0727-28B1-1F0E-EEC7860A2CC3}"/>
              </a:ext>
            </a:extLst>
          </p:cNvPr>
          <p:cNvSpPr/>
          <p:nvPr/>
        </p:nvSpPr>
        <p:spPr>
          <a:xfrm>
            <a:off x="2885722" y="3866444"/>
            <a:ext cx="1404053" cy="761999"/>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rgbClr val="FFFFFF"/>
              </a:solidFill>
            </a:endParaRPr>
          </a:p>
        </p:txBody>
      </p:sp>
      <p:sp>
        <p:nvSpPr>
          <p:cNvPr id="11" name="Rectangle: Rounded Corners 10">
            <a:extLst>
              <a:ext uri="{FF2B5EF4-FFF2-40B4-BE49-F238E27FC236}">
                <a16:creationId xmlns:a16="http://schemas.microsoft.com/office/drawing/2014/main" id="{9E72F7A8-AA6A-313E-422E-1B34E0A6C23C}"/>
              </a:ext>
            </a:extLst>
          </p:cNvPr>
          <p:cNvSpPr/>
          <p:nvPr/>
        </p:nvSpPr>
        <p:spPr>
          <a:xfrm>
            <a:off x="5686777" y="6406443"/>
            <a:ext cx="1255888" cy="479778"/>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2" name="Rectangle: Rounded Corners 11">
            <a:extLst>
              <a:ext uri="{FF2B5EF4-FFF2-40B4-BE49-F238E27FC236}">
                <a16:creationId xmlns:a16="http://schemas.microsoft.com/office/drawing/2014/main" id="{D22B16E2-B53F-3818-00D3-423BF54F9D2E}"/>
              </a:ext>
            </a:extLst>
          </p:cNvPr>
          <p:cNvSpPr/>
          <p:nvPr/>
        </p:nvSpPr>
        <p:spPr>
          <a:xfrm>
            <a:off x="8861777" y="4176888"/>
            <a:ext cx="1389942" cy="564444"/>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3" name="Rectangle: Rounded Corners 12">
            <a:extLst>
              <a:ext uri="{FF2B5EF4-FFF2-40B4-BE49-F238E27FC236}">
                <a16:creationId xmlns:a16="http://schemas.microsoft.com/office/drawing/2014/main" id="{30E373FB-8260-2883-543E-C2AFCB16B9FC}"/>
              </a:ext>
            </a:extLst>
          </p:cNvPr>
          <p:cNvSpPr/>
          <p:nvPr/>
        </p:nvSpPr>
        <p:spPr>
          <a:xfrm>
            <a:off x="5700888" y="3619500"/>
            <a:ext cx="1234719" cy="395111"/>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Rectangle: Rounded Corners 13">
            <a:extLst>
              <a:ext uri="{FF2B5EF4-FFF2-40B4-BE49-F238E27FC236}">
                <a16:creationId xmlns:a16="http://schemas.microsoft.com/office/drawing/2014/main" id="{45529F9E-F212-7FFE-304C-D82808C6371E}"/>
              </a:ext>
            </a:extLst>
          </p:cNvPr>
          <p:cNvSpPr/>
          <p:nvPr/>
        </p:nvSpPr>
        <p:spPr>
          <a:xfrm>
            <a:off x="8318499" y="1961443"/>
            <a:ext cx="1432275" cy="620888"/>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5" name="TextBox 14">
            <a:extLst>
              <a:ext uri="{FF2B5EF4-FFF2-40B4-BE49-F238E27FC236}">
                <a16:creationId xmlns:a16="http://schemas.microsoft.com/office/drawing/2014/main" id="{F442007B-1B5A-3EB2-779C-07AD07750BFC}"/>
              </a:ext>
            </a:extLst>
          </p:cNvPr>
          <p:cNvSpPr txBox="1"/>
          <p:nvPr/>
        </p:nvSpPr>
        <p:spPr>
          <a:xfrm>
            <a:off x="3097388" y="3922889"/>
            <a:ext cx="987777"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latin typeface="Calibri"/>
                <a:ea typeface="Calibri"/>
                <a:cs typeface="Calibri"/>
              </a:rPr>
              <a:t>Human in loop</a:t>
            </a:r>
          </a:p>
        </p:txBody>
      </p:sp>
      <p:sp>
        <p:nvSpPr>
          <p:cNvPr id="17" name="TextBox 16">
            <a:extLst>
              <a:ext uri="{FF2B5EF4-FFF2-40B4-BE49-F238E27FC236}">
                <a16:creationId xmlns:a16="http://schemas.microsoft.com/office/drawing/2014/main" id="{65E9DC43-E22B-B5F6-5EEA-B677C3A8AFAF}"/>
              </a:ext>
            </a:extLst>
          </p:cNvPr>
          <p:cNvSpPr txBox="1"/>
          <p:nvPr/>
        </p:nvSpPr>
        <p:spPr>
          <a:xfrm>
            <a:off x="9059332" y="4233332"/>
            <a:ext cx="119944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latin typeface="Calibri"/>
                <a:ea typeface="Calibri"/>
                <a:cs typeface="Calibri"/>
              </a:rPr>
              <a:t>Tools</a:t>
            </a:r>
          </a:p>
        </p:txBody>
      </p:sp>
      <p:sp>
        <p:nvSpPr>
          <p:cNvPr id="18" name="TextBox 17">
            <a:extLst>
              <a:ext uri="{FF2B5EF4-FFF2-40B4-BE49-F238E27FC236}">
                <a16:creationId xmlns:a16="http://schemas.microsoft.com/office/drawing/2014/main" id="{D02EF7C9-3D2C-929D-FC06-F05C1F4EEB1A}"/>
              </a:ext>
            </a:extLst>
          </p:cNvPr>
          <p:cNvSpPr txBox="1"/>
          <p:nvPr/>
        </p:nvSpPr>
        <p:spPr>
          <a:xfrm>
            <a:off x="5954888" y="3633611"/>
            <a:ext cx="98777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latin typeface="Calibri"/>
                <a:ea typeface="Calibri"/>
                <a:cs typeface="Calibri"/>
              </a:rPr>
              <a:t>Agent</a:t>
            </a:r>
            <a:endParaRPr lang="en-US"/>
          </a:p>
        </p:txBody>
      </p:sp>
      <p:sp>
        <p:nvSpPr>
          <p:cNvPr id="19" name="TextBox 18">
            <a:extLst>
              <a:ext uri="{FF2B5EF4-FFF2-40B4-BE49-F238E27FC236}">
                <a16:creationId xmlns:a16="http://schemas.microsoft.com/office/drawing/2014/main" id="{CEA983F7-0E37-F68A-D775-B4AF6740225A}"/>
              </a:ext>
            </a:extLst>
          </p:cNvPr>
          <p:cNvSpPr txBox="1"/>
          <p:nvPr/>
        </p:nvSpPr>
        <p:spPr>
          <a:xfrm>
            <a:off x="8360833" y="1947333"/>
            <a:ext cx="1340554"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latin typeface="Calibri"/>
                <a:ea typeface="Calibri"/>
                <a:cs typeface="Calibri"/>
              </a:rPr>
              <a:t>Knowledge-Base</a:t>
            </a:r>
            <a:endParaRPr lang="en-US"/>
          </a:p>
        </p:txBody>
      </p:sp>
      <p:sp>
        <p:nvSpPr>
          <p:cNvPr id="20" name="TextBox 19">
            <a:extLst>
              <a:ext uri="{FF2B5EF4-FFF2-40B4-BE49-F238E27FC236}">
                <a16:creationId xmlns:a16="http://schemas.microsoft.com/office/drawing/2014/main" id="{04FA4E73-CFC0-CCB4-A236-EFB468BF604D}"/>
              </a:ext>
            </a:extLst>
          </p:cNvPr>
          <p:cNvSpPr txBox="1"/>
          <p:nvPr/>
        </p:nvSpPr>
        <p:spPr>
          <a:xfrm>
            <a:off x="6025444" y="6462888"/>
            <a:ext cx="98777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latin typeface="Calibri"/>
                <a:ea typeface="Calibri"/>
                <a:cs typeface="Calibri"/>
              </a:rPr>
              <a:t>LLM</a:t>
            </a:r>
            <a:endParaRPr lang="en-US"/>
          </a:p>
        </p:txBody>
      </p:sp>
    </p:spTree>
    <p:extLst>
      <p:ext uri="{BB962C8B-B14F-4D97-AF65-F5344CB8AC3E}">
        <p14:creationId xmlns:p14="http://schemas.microsoft.com/office/powerpoint/2010/main" val="37527193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tadium with people in the stands&#10;&#10;Description automatically generated">
            <a:extLst>
              <a:ext uri="{FF2B5EF4-FFF2-40B4-BE49-F238E27FC236}">
                <a16:creationId xmlns:a16="http://schemas.microsoft.com/office/drawing/2014/main" id="{41F12787-3592-25A4-0817-9B1A439DA4DB}"/>
              </a:ext>
            </a:extLst>
          </p:cNvPr>
          <p:cNvPicPr>
            <a:picLocks noChangeAspect="1"/>
          </p:cNvPicPr>
          <p:nvPr/>
        </p:nvPicPr>
        <p:blipFill>
          <a:blip r:embed="rId2"/>
          <a:stretch>
            <a:fillRect/>
          </a:stretch>
        </p:blipFill>
        <p:spPr>
          <a:xfrm>
            <a:off x="-696" y="1"/>
            <a:ext cx="12319342" cy="6996544"/>
          </a:xfrm>
          <a:prstGeom prst="rect">
            <a:avLst/>
          </a:prstGeom>
        </p:spPr>
      </p:pic>
      <p:sp>
        <p:nvSpPr>
          <p:cNvPr id="4" name="TextBox 7">
            <a:extLst>
              <a:ext uri="{FF2B5EF4-FFF2-40B4-BE49-F238E27FC236}">
                <a16:creationId xmlns:a16="http://schemas.microsoft.com/office/drawing/2014/main" id="{FE97EBCB-BA77-0250-7D9C-6B7B154701E9}"/>
              </a:ext>
            </a:extLst>
          </p:cNvPr>
          <p:cNvSpPr txBox="1"/>
          <p:nvPr/>
        </p:nvSpPr>
        <p:spPr>
          <a:xfrm>
            <a:off x="1132513" y="251669"/>
            <a:ext cx="10598091" cy="3046988"/>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3200" b="1">
                <a:solidFill>
                  <a:schemeClr val="bg1"/>
                </a:solidFill>
                <a:latin typeface="Calibri"/>
                <a:ea typeface="+mn-lt"/>
                <a:cs typeface="+mn-lt"/>
              </a:rPr>
              <a:t>EXPERIENCE THE FUSION </a:t>
            </a:r>
            <a:endParaRPr lang="en-US" sz="3200">
              <a:solidFill>
                <a:schemeClr val="bg1"/>
              </a:solidFill>
              <a:latin typeface="Calibri"/>
              <a:ea typeface="Meiryo"/>
              <a:cs typeface="Calibri"/>
            </a:endParaRPr>
          </a:p>
          <a:p>
            <a:pPr algn="ctr"/>
            <a:endParaRPr lang="en-US" sz="3200" b="1" u="sng">
              <a:solidFill>
                <a:schemeClr val="bg1"/>
              </a:solidFill>
              <a:latin typeface="Calibri"/>
              <a:ea typeface="+mn-lt"/>
              <a:cs typeface="+mn-lt"/>
            </a:endParaRPr>
          </a:p>
          <a:p>
            <a:pPr algn="ctr"/>
            <a:r>
              <a:rPr lang="en-US" sz="3200">
                <a:solidFill>
                  <a:schemeClr val="bg1"/>
                </a:solidFill>
                <a:latin typeface="Calibri"/>
                <a:ea typeface="+mn-lt"/>
                <a:cs typeface="+mn-lt"/>
              </a:rPr>
              <a:t>Join us at IPL GPT to savor the essence of tea and cricket, seamlessly integrated with cutting-edge AI features.</a:t>
            </a:r>
            <a:endParaRPr lang="en-US" sz="3200">
              <a:solidFill>
                <a:schemeClr val="bg1"/>
              </a:solidFill>
              <a:latin typeface="Calibri"/>
              <a:ea typeface="Meiryo"/>
              <a:cs typeface="Calibri"/>
            </a:endParaRPr>
          </a:p>
          <a:p>
            <a:pPr algn="ctr"/>
            <a:endParaRPr lang="en-US" sz="3200">
              <a:solidFill>
                <a:schemeClr val="bg1"/>
              </a:solidFill>
              <a:latin typeface="Calibri"/>
              <a:ea typeface="Meiryo"/>
              <a:cs typeface="Calibri"/>
            </a:endParaRPr>
          </a:p>
          <a:p>
            <a:endParaRPr lang="en-US" sz="3200">
              <a:solidFill>
                <a:schemeClr val="bg1"/>
              </a:solidFill>
              <a:latin typeface="Calibri"/>
              <a:ea typeface="Meiryo"/>
              <a:cs typeface="Calibri"/>
            </a:endParaRPr>
          </a:p>
        </p:txBody>
      </p:sp>
      <p:pic>
        <p:nvPicPr>
          <p:cNvPr id="6" name="Picture 5">
            <a:extLst>
              <a:ext uri="{FF2B5EF4-FFF2-40B4-BE49-F238E27FC236}">
                <a16:creationId xmlns:a16="http://schemas.microsoft.com/office/drawing/2014/main" id="{65720783-1C4E-D902-8D39-0A79B0CDC8D6}"/>
              </a:ext>
            </a:extLst>
          </p:cNvPr>
          <p:cNvPicPr>
            <a:picLocks noChangeAspect="1"/>
          </p:cNvPicPr>
          <p:nvPr/>
        </p:nvPicPr>
        <p:blipFill>
          <a:blip r:embed="rId3"/>
          <a:stretch>
            <a:fillRect/>
          </a:stretch>
        </p:blipFill>
        <p:spPr>
          <a:xfrm>
            <a:off x="4047076" y="1773600"/>
            <a:ext cx="3329848" cy="4114800"/>
          </a:xfrm>
          <a:prstGeom prst="rect">
            <a:avLst/>
          </a:prstGeom>
        </p:spPr>
      </p:pic>
    </p:spTree>
    <p:extLst>
      <p:ext uri="{BB962C8B-B14F-4D97-AF65-F5344CB8AC3E}">
        <p14:creationId xmlns:p14="http://schemas.microsoft.com/office/powerpoint/2010/main" val="30826787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tadium with people in the stands&#10;&#10;Description automatically generated">
            <a:extLst>
              <a:ext uri="{FF2B5EF4-FFF2-40B4-BE49-F238E27FC236}">
                <a16:creationId xmlns:a16="http://schemas.microsoft.com/office/drawing/2014/main" id="{373E62C1-4F7C-D90D-4CE5-2204CE4FD015}"/>
              </a:ext>
            </a:extLst>
          </p:cNvPr>
          <p:cNvPicPr>
            <a:picLocks noChangeAspect="1"/>
          </p:cNvPicPr>
          <p:nvPr/>
        </p:nvPicPr>
        <p:blipFill>
          <a:blip r:embed="rId2"/>
          <a:stretch>
            <a:fillRect/>
          </a:stretch>
        </p:blipFill>
        <p:spPr>
          <a:xfrm>
            <a:off x="-696" y="1"/>
            <a:ext cx="12319342" cy="6996544"/>
          </a:xfrm>
          <a:prstGeom prst="rect">
            <a:avLst/>
          </a:prstGeom>
        </p:spPr>
      </p:pic>
      <p:sp>
        <p:nvSpPr>
          <p:cNvPr id="8" name="TextBox 7">
            <a:extLst>
              <a:ext uri="{FF2B5EF4-FFF2-40B4-BE49-F238E27FC236}">
                <a16:creationId xmlns:a16="http://schemas.microsoft.com/office/drawing/2014/main" id="{6DF5D5A9-68F0-23DF-96E1-1C8B5F1DDBA4}"/>
              </a:ext>
            </a:extLst>
          </p:cNvPr>
          <p:cNvSpPr txBox="1"/>
          <p:nvPr/>
        </p:nvSpPr>
        <p:spPr>
          <a:xfrm>
            <a:off x="7769367" y="-2726"/>
            <a:ext cx="3598263" cy="901392"/>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a:lnSpc>
                <a:spcPct val="90000"/>
              </a:lnSpc>
              <a:spcBef>
                <a:spcPct val="0"/>
              </a:spcBef>
              <a:spcAft>
                <a:spcPts val="600"/>
              </a:spcAft>
            </a:pPr>
            <a:r>
              <a:rPr lang="en-US" sz="4000" b="1" kern="1200">
                <a:solidFill>
                  <a:srgbClr val="FFFFFF"/>
                </a:solidFill>
                <a:latin typeface="+mj-lt"/>
                <a:ea typeface="+mj-ea"/>
                <a:cs typeface="+mj-cs"/>
              </a:rPr>
              <a:t>REFERENCES</a:t>
            </a:r>
            <a:endParaRPr lang="en-US" sz="4000" kern="1200">
              <a:solidFill>
                <a:srgbClr val="FFFFFF"/>
              </a:solidFill>
              <a:latin typeface="+mj-lt"/>
              <a:ea typeface="+mj-ea"/>
              <a:cs typeface="+mj-cs"/>
            </a:endParaRPr>
          </a:p>
        </p:txBody>
      </p:sp>
      <p:sp>
        <p:nvSpPr>
          <p:cNvPr id="11" name="TextBox 10">
            <a:extLst>
              <a:ext uri="{FF2B5EF4-FFF2-40B4-BE49-F238E27FC236}">
                <a16:creationId xmlns:a16="http://schemas.microsoft.com/office/drawing/2014/main" id="{D259347C-941D-729E-3735-0E425CFFD2B9}"/>
              </a:ext>
            </a:extLst>
          </p:cNvPr>
          <p:cNvSpPr txBox="1"/>
          <p:nvPr/>
        </p:nvSpPr>
        <p:spPr>
          <a:xfrm>
            <a:off x="6465498" y="1265447"/>
            <a:ext cx="5704344" cy="5484764"/>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fontScale="92500" lnSpcReduction="20000"/>
          </a:bodyPr>
          <a:lstStyle/>
          <a:p>
            <a:pPr marL="285750" indent="-228600">
              <a:lnSpc>
                <a:spcPct val="90000"/>
              </a:lnSpc>
              <a:spcAft>
                <a:spcPts val="600"/>
              </a:spcAft>
              <a:buFont typeface="Arial" panose="020B0604020202020204" pitchFamily="34" charset="0"/>
              <a:buChar char="•"/>
            </a:pPr>
            <a:r>
              <a:rPr lang="en-US" b="1" i="1">
                <a:solidFill>
                  <a:srgbClr val="FFFFFF"/>
                </a:solidFill>
                <a:latin typeface="Calibri"/>
                <a:cs typeface="Calibri"/>
                <a:hlinkClick r:id="rId3">
                  <a:extLst>
                    <a:ext uri="{A12FA001-AC4F-418D-AE19-62706E023703}">
                      <ahyp:hlinkClr xmlns:ahyp="http://schemas.microsoft.com/office/drawing/2018/hyperlinkcolor" val="tx"/>
                    </a:ext>
                  </a:extLst>
                </a:hlinkClick>
              </a:rPr>
              <a:t>https://beautiful-soup-4.readthedocs.io/en/latest/</a:t>
            </a:r>
            <a:endParaRPr lang="en-US" b="1" i="1">
              <a:solidFill>
                <a:srgbClr val="FFFFFF"/>
              </a:solidFill>
              <a:latin typeface="Calibri"/>
              <a:cs typeface="Calibri"/>
            </a:endParaRPr>
          </a:p>
          <a:p>
            <a:pPr marL="285750" indent="-228600">
              <a:lnSpc>
                <a:spcPct val="90000"/>
              </a:lnSpc>
              <a:spcAft>
                <a:spcPts val="600"/>
              </a:spcAft>
              <a:buFont typeface="Arial" panose="020B0604020202020204" pitchFamily="34" charset="0"/>
              <a:buChar char="•"/>
            </a:pPr>
            <a:endParaRPr lang="en-US" b="1" i="1">
              <a:solidFill>
                <a:srgbClr val="FFFFFF"/>
              </a:solidFill>
              <a:latin typeface="Calibri"/>
              <a:cs typeface="Calibri"/>
            </a:endParaRPr>
          </a:p>
          <a:p>
            <a:pPr marL="285750" indent="-228600">
              <a:lnSpc>
                <a:spcPct val="90000"/>
              </a:lnSpc>
              <a:spcAft>
                <a:spcPts val="600"/>
              </a:spcAft>
              <a:buFont typeface="Arial" panose="020B0604020202020204" pitchFamily="34" charset="0"/>
              <a:buChar char="•"/>
            </a:pPr>
            <a:r>
              <a:rPr lang="en-US" b="1" i="1">
                <a:solidFill>
                  <a:srgbClr val="FFFFFF"/>
                </a:solidFill>
                <a:latin typeface="Calibri"/>
                <a:cs typeface="Calibri"/>
                <a:hlinkClick r:id="rId4">
                  <a:extLst>
                    <a:ext uri="{A12FA001-AC4F-418D-AE19-62706E023703}">
                      <ahyp:hlinkClr xmlns:ahyp="http://schemas.microsoft.com/office/drawing/2018/hyperlinkcolor" val="tx"/>
                    </a:ext>
                  </a:extLst>
                </a:hlinkClick>
              </a:rPr>
              <a:t>What is AWS Glue? - AWS Glue (amazon.com)</a:t>
            </a:r>
            <a:endParaRPr lang="en-US" b="1" i="1">
              <a:solidFill>
                <a:srgbClr val="FFFFFF"/>
              </a:solidFill>
              <a:latin typeface="Calibri"/>
              <a:cs typeface="Calibri"/>
            </a:endParaRPr>
          </a:p>
          <a:p>
            <a:pPr marL="285750" indent="-228600">
              <a:lnSpc>
                <a:spcPct val="90000"/>
              </a:lnSpc>
              <a:spcAft>
                <a:spcPts val="600"/>
              </a:spcAft>
              <a:buFont typeface="Arial" panose="020B0604020202020204" pitchFamily="34" charset="0"/>
              <a:buChar char="•"/>
            </a:pPr>
            <a:endParaRPr lang="en-US" b="1" i="1">
              <a:solidFill>
                <a:srgbClr val="FFFFFF"/>
              </a:solidFill>
              <a:latin typeface="Calibri"/>
              <a:cs typeface="Calibri"/>
            </a:endParaRPr>
          </a:p>
          <a:p>
            <a:pPr marL="285750" indent="-228600">
              <a:lnSpc>
                <a:spcPct val="90000"/>
              </a:lnSpc>
              <a:spcAft>
                <a:spcPts val="600"/>
              </a:spcAft>
              <a:buFont typeface="Arial" panose="020B0604020202020204" pitchFamily="34" charset="0"/>
              <a:buChar char="•"/>
            </a:pPr>
            <a:r>
              <a:rPr lang="en-US" b="1" i="1">
                <a:solidFill>
                  <a:srgbClr val="FFFFFF"/>
                </a:solidFill>
                <a:latin typeface="Calibri"/>
                <a:cs typeface="Calibri"/>
                <a:hlinkClick r:id="rId5">
                  <a:extLst>
                    <a:ext uri="{A12FA001-AC4F-418D-AE19-62706E023703}">
                      <ahyp:hlinkClr xmlns:ahyp="http://schemas.microsoft.com/office/drawing/2018/hyperlinkcolor" val="tx"/>
                    </a:ext>
                  </a:extLst>
                </a:hlinkClick>
              </a:rPr>
              <a:t>AWS Step Functions Documentation (amazon.com)</a:t>
            </a:r>
            <a:endParaRPr lang="en-US" b="1" i="1">
              <a:solidFill>
                <a:srgbClr val="FFFFFF"/>
              </a:solidFill>
              <a:latin typeface="Calibri"/>
              <a:cs typeface="Calibri"/>
            </a:endParaRPr>
          </a:p>
          <a:p>
            <a:pPr marL="285750" indent="-228600">
              <a:lnSpc>
                <a:spcPct val="90000"/>
              </a:lnSpc>
              <a:spcAft>
                <a:spcPts val="600"/>
              </a:spcAft>
              <a:buFont typeface="Arial" panose="020B0604020202020204" pitchFamily="34" charset="0"/>
              <a:buChar char="•"/>
            </a:pPr>
            <a:endParaRPr lang="en-US" b="1" i="1">
              <a:solidFill>
                <a:srgbClr val="FFFFFF"/>
              </a:solidFill>
              <a:latin typeface="Calibri"/>
              <a:cs typeface="Calibri"/>
            </a:endParaRPr>
          </a:p>
          <a:p>
            <a:pPr marL="285750" indent="-228600">
              <a:lnSpc>
                <a:spcPct val="90000"/>
              </a:lnSpc>
              <a:spcAft>
                <a:spcPts val="600"/>
              </a:spcAft>
              <a:buFont typeface="Arial" panose="020B0604020202020204" pitchFamily="34" charset="0"/>
              <a:buChar char="•"/>
            </a:pPr>
            <a:r>
              <a:rPr lang="en-US" b="1" i="1">
                <a:solidFill>
                  <a:srgbClr val="FFFFFF"/>
                </a:solidFill>
                <a:latin typeface="Calibri"/>
                <a:cs typeface="Calibri"/>
                <a:hlinkClick r:id="rId6">
                  <a:extLst>
                    <a:ext uri="{A12FA001-AC4F-418D-AE19-62706E023703}">
                      <ahyp:hlinkClr xmlns:ahyp="http://schemas.microsoft.com/office/drawing/2018/hyperlinkcolor" val="tx"/>
                    </a:ext>
                  </a:extLst>
                </a:hlinkClick>
              </a:rPr>
              <a:t>AWS SDK for Python (Boto3) Documentation (amazon.com)</a:t>
            </a:r>
            <a:endParaRPr lang="en-US" b="1" i="1">
              <a:solidFill>
                <a:srgbClr val="FFFFFF"/>
              </a:solidFill>
              <a:latin typeface="Calibri"/>
              <a:cs typeface="Calibri"/>
            </a:endParaRPr>
          </a:p>
          <a:p>
            <a:pPr marL="285750" indent="-228600">
              <a:lnSpc>
                <a:spcPct val="90000"/>
              </a:lnSpc>
              <a:spcAft>
                <a:spcPts val="600"/>
              </a:spcAft>
              <a:buFont typeface="Arial" panose="020B0604020202020204" pitchFamily="34" charset="0"/>
              <a:buChar char="•"/>
            </a:pPr>
            <a:endParaRPr lang="en-US" b="1" i="1">
              <a:solidFill>
                <a:srgbClr val="FFFFFF"/>
              </a:solidFill>
              <a:latin typeface="Calibri"/>
              <a:cs typeface="Calibri"/>
            </a:endParaRPr>
          </a:p>
          <a:p>
            <a:pPr marL="285750" indent="-228600">
              <a:lnSpc>
                <a:spcPct val="90000"/>
              </a:lnSpc>
              <a:spcAft>
                <a:spcPts val="600"/>
              </a:spcAft>
              <a:buFont typeface="Arial" panose="020B0604020202020204" pitchFamily="34" charset="0"/>
              <a:buChar char="•"/>
            </a:pPr>
            <a:r>
              <a:rPr lang="en-US" b="1" i="1">
                <a:solidFill>
                  <a:srgbClr val="FFFFFF"/>
                </a:solidFill>
                <a:latin typeface="Calibri"/>
                <a:cs typeface="Calibri"/>
                <a:hlinkClick r:id="rId7">
                  <a:extLst>
                    <a:ext uri="{A12FA001-AC4F-418D-AE19-62706E023703}">
                      <ahyp:hlinkClr xmlns:ahyp="http://schemas.microsoft.com/office/drawing/2018/hyperlinkcolor" val="tx"/>
                    </a:ext>
                  </a:extLst>
                </a:hlinkClick>
              </a:rPr>
              <a:t>https://python.langchain.com/doc</a:t>
            </a:r>
            <a:endParaRPr lang="en-US" b="1" i="1">
              <a:solidFill>
                <a:srgbClr val="FFFFFF"/>
              </a:solidFill>
              <a:latin typeface="Calibri"/>
              <a:cs typeface="Calibri"/>
            </a:endParaRPr>
          </a:p>
          <a:p>
            <a:pPr marL="285750" indent="-228600">
              <a:lnSpc>
                <a:spcPct val="90000"/>
              </a:lnSpc>
              <a:spcAft>
                <a:spcPts val="600"/>
              </a:spcAft>
              <a:buFont typeface="Arial" panose="020B0604020202020204" pitchFamily="34" charset="0"/>
              <a:buChar char="•"/>
            </a:pPr>
            <a:endParaRPr lang="en-US" b="1" i="1">
              <a:solidFill>
                <a:srgbClr val="FFFFFF"/>
              </a:solidFill>
              <a:latin typeface="Calibri"/>
              <a:cs typeface="Calibri"/>
            </a:endParaRPr>
          </a:p>
          <a:p>
            <a:pPr marL="285750" indent="-228600">
              <a:lnSpc>
                <a:spcPct val="90000"/>
              </a:lnSpc>
              <a:spcAft>
                <a:spcPts val="600"/>
              </a:spcAft>
              <a:buFont typeface="Arial" panose="020B0604020202020204" pitchFamily="34" charset="0"/>
              <a:buChar char="•"/>
            </a:pPr>
            <a:r>
              <a:rPr lang="en-US" b="1" i="1">
                <a:solidFill>
                  <a:srgbClr val="FFFFFF"/>
                </a:solidFill>
                <a:latin typeface="Calibri"/>
                <a:cs typeface="Calibri"/>
                <a:hlinkClick r:id="rId8">
                  <a:extLst>
                    <a:ext uri="{A12FA001-AC4F-418D-AE19-62706E023703}">
                      <ahyp:hlinkClr xmlns:ahyp="http://schemas.microsoft.com/office/drawing/2018/hyperlinkcolor" val="tx"/>
                    </a:ext>
                  </a:extLst>
                </a:hlinkClick>
              </a:rPr>
              <a:t>https://docs.streamlit.io/</a:t>
            </a:r>
            <a:endParaRPr lang="en-US" b="1" i="1">
              <a:solidFill>
                <a:srgbClr val="FFFFFF"/>
              </a:solidFill>
              <a:latin typeface="Calibri"/>
              <a:cs typeface="Calibri"/>
            </a:endParaRPr>
          </a:p>
          <a:p>
            <a:pPr marL="285750" indent="-228600">
              <a:lnSpc>
                <a:spcPct val="90000"/>
              </a:lnSpc>
              <a:spcAft>
                <a:spcPts val="600"/>
              </a:spcAft>
              <a:buFont typeface="Arial" panose="020B0604020202020204" pitchFamily="34" charset="0"/>
              <a:buChar char="•"/>
            </a:pPr>
            <a:endParaRPr lang="en-US" b="1" i="1">
              <a:solidFill>
                <a:srgbClr val="FFFFFF"/>
              </a:solidFill>
              <a:latin typeface="Calibri"/>
              <a:cs typeface="Calibri"/>
            </a:endParaRPr>
          </a:p>
          <a:p>
            <a:pPr marL="285750" indent="-228600">
              <a:lnSpc>
                <a:spcPct val="90000"/>
              </a:lnSpc>
              <a:spcAft>
                <a:spcPts val="600"/>
              </a:spcAft>
              <a:buFont typeface="Arial" panose="020B0604020202020204" pitchFamily="34" charset="0"/>
              <a:buChar char="•"/>
            </a:pPr>
            <a:r>
              <a:rPr lang="en-US" b="1" i="1">
                <a:solidFill>
                  <a:srgbClr val="FFFFFF"/>
                </a:solidFill>
                <a:latin typeface="Calibri"/>
                <a:cs typeface="Calibri"/>
                <a:hlinkClick r:id="rId9">
                  <a:extLst>
                    <a:ext uri="{A12FA001-AC4F-418D-AE19-62706E023703}">
                      <ahyp:hlinkClr xmlns:ahyp="http://schemas.microsoft.com/office/drawing/2018/hyperlinkcolor" val="tx"/>
                    </a:ext>
                  </a:extLst>
                </a:hlinkClick>
              </a:rPr>
              <a:t>https://platform.openai.com/docs/api-reference</a:t>
            </a:r>
            <a:endParaRPr lang="en-US" b="1" i="1">
              <a:solidFill>
                <a:srgbClr val="FFFFFF"/>
              </a:solidFill>
              <a:latin typeface="Calibri"/>
              <a:cs typeface="Calibri"/>
            </a:endParaRPr>
          </a:p>
          <a:p>
            <a:pPr marL="285750" indent="-228600">
              <a:lnSpc>
                <a:spcPct val="90000"/>
              </a:lnSpc>
              <a:spcAft>
                <a:spcPts val="600"/>
              </a:spcAft>
              <a:buFont typeface="Arial" panose="020B0604020202020204" pitchFamily="34" charset="0"/>
              <a:buChar char="•"/>
            </a:pPr>
            <a:endParaRPr lang="en-US" b="1" i="1">
              <a:solidFill>
                <a:srgbClr val="FFFFFF"/>
              </a:solidFill>
              <a:latin typeface="Calibri"/>
              <a:cs typeface="Calibri"/>
            </a:endParaRPr>
          </a:p>
          <a:p>
            <a:pPr marL="285750" indent="-228600">
              <a:lnSpc>
                <a:spcPct val="90000"/>
              </a:lnSpc>
              <a:spcAft>
                <a:spcPts val="600"/>
              </a:spcAft>
              <a:buFont typeface="Arial" panose="020B0604020202020204" pitchFamily="34" charset="0"/>
              <a:buChar char="•"/>
            </a:pPr>
            <a:r>
              <a:rPr lang="en-US" b="1" i="1">
                <a:solidFill>
                  <a:srgbClr val="FFFFFF"/>
                </a:solidFill>
                <a:latin typeface="Calibri"/>
                <a:cs typeface="Calibri"/>
                <a:hlinkClick r:id="rId10">
                  <a:extLst>
                    <a:ext uri="{A12FA001-AC4F-418D-AE19-62706E023703}">
                      <ahyp:hlinkClr xmlns:ahyp="http://schemas.microsoft.com/office/drawing/2018/hyperlinkcolor" val="tx"/>
                    </a:ext>
                  </a:extLst>
                </a:hlinkClick>
              </a:rPr>
              <a:t>https://www.youtube.com/@underfitted</a:t>
            </a:r>
            <a:endParaRPr lang="en-US" b="1" i="1">
              <a:solidFill>
                <a:srgbClr val="FFFFFF"/>
              </a:solidFill>
              <a:latin typeface="Calibri"/>
              <a:cs typeface="Calibri"/>
            </a:endParaRPr>
          </a:p>
          <a:p>
            <a:pPr marL="285750" indent="-228600">
              <a:lnSpc>
                <a:spcPct val="90000"/>
              </a:lnSpc>
              <a:spcAft>
                <a:spcPts val="600"/>
              </a:spcAft>
              <a:buFont typeface="Arial" panose="020B0604020202020204" pitchFamily="34" charset="0"/>
              <a:buChar char="•"/>
            </a:pPr>
            <a:endParaRPr lang="en-US" b="1" i="1">
              <a:solidFill>
                <a:srgbClr val="FFFFFF"/>
              </a:solidFill>
              <a:latin typeface="Calibri"/>
              <a:cs typeface="Calibri"/>
            </a:endParaRPr>
          </a:p>
          <a:p>
            <a:pPr marL="285750" indent="-228600">
              <a:lnSpc>
                <a:spcPct val="90000"/>
              </a:lnSpc>
              <a:spcAft>
                <a:spcPts val="600"/>
              </a:spcAft>
              <a:buFont typeface="Arial" panose="020B0604020202020204" pitchFamily="34" charset="0"/>
              <a:buChar char="•"/>
            </a:pPr>
            <a:r>
              <a:rPr lang="en-US" b="1" i="1">
                <a:solidFill>
                  <a:srgbClr val="FFFFFF"/>
                </a:solidFill>
                <a:latin typeface="Calibri"/>
                <a:cs typeface="Calibri"/>
                <a:hlinkClick r:id="rId11">
                  <a:extLst>
                    <a:ext uri="{A12FA001-AC4F-418D-AE19-62706E023703}">
                      <ahyp:hlinkClr xmlns:ahyp="http://schemas.microsoft.com/office/drawing/2018/hyperlinkcolor" val="tx"/>
                    </a:ext>
                  </a:extLst>
                </a:hlinkClick>
              </a:rPr>
              <a:t>https://www.youtube.com/@freecodecamp</a:t>
            </a:r>
            <a:endParaRPr lang="en-US" b="1" i="1">
              <a:solidFill>
                <a:srgbClr val="FFFFFF"/>
              </a:solidFill>
              <a:latin typeface="Calibri"/>
              <a:cs typeface="Calibri"/>
            </a:endParaRPr>
          </a:p>
          <a:p>
            <a:pPr marL="285750" indent="-228600">
              <a:lnSpc>
                <a:spcPct val="90000"/>
              </a:lnSpc>
              <a:spcAft>
                <a:spcPts val="600"/>
              </a:spcAft>
              <a:buFont typeface="Arial" panose="020B0604020202020204" pitchFamily="34" charset="0"/>
              <a:buChar char="•"/>
            </a:pPr>
            <a:endParaRPr lang="en-US" b="1" i="1">
              <a:solidFill>
                <a:srgbClr val="FFFFFF"/>
              </a:solidFill>
              <a:latin typeface="Calibri"/>
              <a:cs typeface="Calibri"/>
            </a:endParaRPr>
          </a:p>
          <a:p>
            <a:pPr marL="285750" indent="-228600">
              <a:lnSpc>
                <a:spcPct val="90000"/>
              </a:lnSpc>
              <a:spcAft>
                <a:spcPts val="600"/>
              </a:spcAft>
              <a:buFont typeface="Arial" panose="020B0604020202020204" pitchFamily="34" charset="0"/>
              <a:buChar char="•"/>
            </a:pPr>
            <a:r>
              <a:rPr lang="en-US">
                <a:solidFill>
                  <a:srgbClr val="FFFFFF"/>
                </a:solidFill>
                <a:latin typeface="Calibri"/>
                <a:cs typeface="Calibri"/>
                <a:hlinkClick r:id="rId12">
                  <a:extLst>
                    <a:ext uri="{A12FA001-AC4F-418D-AE19-62706E023703}">
                      <ahyp:hlinkClr xmlns:ahyp="http://schemas.microsoft.com/office/drawing/2018/hyperlinkcolor" val="tx"/>
                    </a:ext>
                  </a:extLst>
                </a:hlinkClick>
              </a:rPr>
              <a:t>https://platform.openai.com/docs/guides/embeddings</a:t>
            </a:r>
            <a:endParaRPr lang="en-US" b="1" i="1">
              <a:solidFill>
                <a:srgbClr val="FFFFFF"/>
              </a:solidFill>
              <a:latin typeface="Calibri"/>
              <a:cs typeface="Calibri"/>
            </a:endParaRPr>
          </a:p>
          <a:p>
            <a:pPr indent="-228600">
              <a:lnSpc>
                <a:spcPct val="90000"/>
              </a:lnSpc>
              <a:spcAft>
                <a:spcPts val="600"/>
              </a:spcAft>
              <a:buFont typeface="Arial" panose="020B0604020202020204" pitchFamily="34" charset="0"/>
              <a:buChar char="•"/>
            </a:pPr>
            <a:endParaRPr lang="en-US">
              <a:solidFill>
                <a:srgbClr val="FFFFFF"/>
              </a:solidFill>
              <a:latin typeface="Calibri"/>
              <a:cs typeface="Calibri"/>
            </a:endParaRPr>
          </a:p>
        </p:txBody>
      </p:sp>
      <p:pic>
        <p:nvPicPr>
          <p:cNvPr id="14" name="Picture 13" descr="A person holding a sign&#10;&#10;Description automatically generated">
            <a:extLst>
              <a:ext uri="{FF2B5EF4-FFF2-40B4-BE49-F238E27FC236}">
                <a16:creationId xmlns:a16="http://schemas.microsoft.com/office/drawing/2014/main" id="{488C494B-8DB5-1379-3632-F821CF63C131}"/>
              </a:ext>
            </a:extLst>
          </p:cNvPr>
          <p:cNvPicPr>
            <a:picLocks noChangeAspect="1"/>
          </p:cNvPicPr>
          <p:nvPr/>
        </p:nvPicPr>
        <p:blipFill rotWithShape="1">
          <a:blip r:embed="rId13">
            <a:alphaModFix amt="60000"/>
          </a:blip>
          <a:srcRect t="17585" r="1" b="1"/>
          <a:stretch/>
        </p:blipFill>
        <p:spPr>
          <a:xfrm>
            <a:off x="157205" y="175824"/>
            <a:ext cx="6094941" cy="6684992"/>
          </a:xfrm>
          <a:prstGeom prst="rect">
            <a:avLst/>
          </a:prstGeom>
        </p:spPr>
      </p:pic>
    </p:spTree>
    <p:extLst>
      <p:ext uri="{BB962C8B-B14F-4D97-AF65-F5344CB8AC3E}">
        <p14:creationId xmlns:p14="http://schemas.microsoft.com/office/powerpoint/2010/main" val="17128332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tadium with people in the stands&#10;&#10;Description automatically generated">
            <a:extLst>
              <a:ext uri="{FF2B5EF4-FFF2-40B4-BE49-F238E27FC236}">
                <a16:creationId xmlns:a16="http://schemas.microsoft.com/office/drawing/2014/main" id="{2BE08C23-7260-698E-FD73-AE1475BCA5BC}"/>
              </a:ext>
            </a:extLst>
          </p:cNvPr>
          <p:cNvPicPr>
            <a:picLocks noChangeAspect="1"/>
          </p:cNvPicPr>
          <p:nvPr/>
        </p:nvPicPr>
        <p:blipFill>
          <a:blip r:embed="rId2"/>
          <a:stretch>
            <a:fillRect/>
          </a:stretch>
        </p:blipFill>
        <p:spPr>
          <a:xfrm>
            <a:off x="-696" y="-81907"/>
            <a:ext cx="12319342" cy="7080544"/>
          </a:xfrm>
          <a:prstGeom prst="rect">
            <a:avLst/>
          </a:prstGeom>
        </p:spPr>
      </p:pic>
      <p:sp>
        <p:nvSpPr>
          <p:cNvPr id="5" name="TextBox 9">
            <a:extLst>
              <a:ext uri="{FF2B5EF4-FFF2-40B4-BE49-F238E27FC236}">
                <a16:creationId xmlns:a16="http://schemas.microsoft.com/office/drawing/2014/main" id="{2EA6E13E-A218-05A5-3249-F357C226D821}"/>
              </a:ext>
            </a:extLst>
          </p:cNvPr>
          <p:cNvSpPr txBox="1"/>
          <p:nvPr/>
        </p:nvSpPr>
        <p:spPr>
          <a:xfrm>
            <a:off x="769540" y="1112697"/>
            <a:ext cx="4724587" cy="1015663"/>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6000" b="1">
                <a:solidFill>
                  <a:schemeClr val="bg1"/>
                </a:solidFill>
                <a:latin typeface="Calibri"/>
                <a:ea typeface="Calibri"/>
                <a:cs typeface="Calibri"/>
              </a:rPr>
              <a:t>THANK YOU !</a:t>
            </a:r>
            <a:endParaRPr lang="en-US" sz="6000">
              <a:solidFill>
                <a:schemeClr val="bg1"/>
              </a:solidFill>
            </a:endParaRPr>
          </a:p>
        </p:txBody>
      </p:sp>
      <p:sp>
        <p:nvSpPr>
          <p:cNvPr id="7" name="TextBox 9">
            <a:extLst>
              <a:ext uri="{FF2B5EF4-FFF2-40B4-BE49-F238E27FC236}">
                <a16:creationId xmlns:a16="http://schemas.microsoft.com/office/drawing/2014/main" id="{6CD55617-C0C1-488F-CE6A-5BD1B4143725}"/>
              </a:ext>
            </a:extLst>
          </p:cNvPr>
          <p:cNvSpPr txBox="1"/>
          <p:nvPr/>
        </p:nvSpPr>
        <p:spPr>
          <a:xfrm>
            <a:off x="1729540" y="2588697"/>
            <a:ext cx="2636587"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400" b="1">
                <a:solidFill>
                  <a:schemeClr val="bg1"/>
                </a:solidFill>
                <a:latin typeface="Calibri"/>
                <a:ea typeface="Calibri"/>
                <a:cs typeface="Calibri"/>
              </a:rPr>
              <a:t>ANY QUESTIONS?</a:t>
            </a:r>
          </a:p>
        </p:txBody>
      </p:sp>
      <p:pic>
        <p:nvPicPr>
          <p:cNvPr id="9" name="Picture 8" descr="A group of men wearing sports uniforms&#10;&#10;Description automatically generated">
            <a:extLst>
              <a:ext uri="{FF2B5EF4-FFF2-40B4-BE49-F238E27FC236}">
                <a16:creationId xmlns:a16="http://schemas.microsoft.com/office/drawing/2014/main" id="{1D196B6B-CD92-D2FE-D8C5-F364C611B2D2}"/>
              </a:ext>
            </a:extLst>
          </p:cNvPr>
          <p:cNvPicPr>
            <a:picLocks noChangeAspect="1"/>
          </p:cNvPicPr>
          <p:nvPr/>
        </p:nvPicPr>
        <p:blipFill>
          <a:blip r:embed="rId3"/>
          <a:stretch>
            <a:fillRect/>
          </a:stretch>
        </p:blipFill>
        <p:spPr>
          <a:xfrm>
            <a:off x="5317811" y="4041"/>
            <a:ext cx="7000525" cy="7000525"/>
          </a:xfrm>
          <a:prstGeom prst="rect">
            <a:avLst/>
          </a:prstGeom>
        </p:spPr>
      </p:pic>
    </p:spTree>
    <p:extLst>
      <p:ext uri="{BB962C8B-B14F-4D97-AF65-F5344CB8AC3E}">
        <p14:creationId xmlns:p14="http://schemas.microsoft.com/office/powerpoint/2010/main" val="41995205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tadium with people in the stands&#10;&#10;Description automatically generated">
            <a:extLst>
              <a:ext uri="{FF2B5EF4-FFF2-40B4-BE49-F238E27FC236}">
                <a16:creationId xmlns:a16="http://schemas.microsoft.com/office/drawing/2014/main" id="{A5592E0C-4671-FA25-FB82-AAF36C7D2465}"/>
              </a:ext>
            </a:extLst>
          </p:cNvPr>
          <p:cNvPicPr>
            <a:picLocks noChangeAspect="1"/>
          </p:cNvPicPr>
          <p:nvPr/>
        </p:nvPicPr>
        <p:blipFill>
          <a:blip r:embed="rId2"/>
          <a:stretch>
            <a:fillRect/>
          </a:stretch>
        </p:blipFill>
        <p:spPr>
          <a:xfrm>
            <a:off x="-696" y="1"/>
            <a:ext cx="12319342" cy="6996544"/>
          </a:xfrm>
          <a:prstGeom prst="rect">
            <a:avLst/>
          </a:prstGeom>
        </p:spPr>
      </p:pic>
      <p:sp>
        <p:nvSpPr>
          <p:cNvPr id="5" name="TextBox 4">
            <a:extLst>
              <a:ext uri="{FF2B5EF4-FFF2-40B4-BE49-F238E27FC236}">
                <a16:creationId xmlns:a16="http://schemas.microsoft.com/office/drawing/2014/main" id="{6D638CDE-6F47-7111-B9D1-1DA43748FB40}"/>
              </a:ext>
            </a:extLst>
          </p:cNvPr>
          <p:cNvSpPr txBox="1"/>
          <p:nvPr/>
        </p:nvSpPr>
        <p:spPr>
          <a:xfrm>
            <a:off x="328136" y="329921"/>
            <a:ext cx="11987959"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200" b="1">
                <a:solidFill>
                  <a:schemeClr val="bg1"/>
                </a:solidFill>
                <a:latin typeface="Calibri"/>
              </a:rPr>
              <a:t>UNVEILING THE BILLIONAIRES BEHIND IPLGPT</a:t>
            </a:r>
            <a:endParaRPr lang="en-US" sz="3200" b="1">
              <a:solidFill>
                <a:schemeClr val="bg1"/>
              </a:solidFill>
              <a:latin typeface="Calibri"/>
              <a:cs typeface="Calibri"/>
            </a:endParaRPr>
          </a:p>
        </p:txBody>
      </p:sp>
      <p:pic>
        <p:nvPicPr>
          <p:cNvPr id="7" name="Picture 6" descr="A person sitting on a chair&#10;&#10;Description automatically generated">
            <a:extLst>
              <a:ext uri="{FF2B5EF4-FFF2-40B4-BE49-F238E27FC236}">
                <a16:creationId xmlns:a16="http://schemas.microsoft.com/office/drawing/2014/main" id="{25A082BA-42A6-DE72-7536-B06FE60F7EBB}"/>
              </a:ext>
            </a:extLst>
          </p:cNvPr>
          <p:cNvPicPr>
            <a:picLocks noChangeAspect="1"/>
          </p:cNvPicPr>
          <p:nvPr/>
        </p:nvPicPr>
        <p:blipFill>
          <a:blip r:embed="rId3"/>
          <a:stretch>
            <a:fillRect/>
          </a:stretch>
        </p:blipFill>
        <p:spPr>
          <a:xfrm>
            <a:off x="610349" y="2258686"/>
            <a:ext cx="2028825" cy="2038350"/>
          </a:xfrm>
          <a:prstGeom prst="rect">
            <a:avLst/>
          </a:prstGeom>
        </p:spPr>
      </p:pic>
      <p:pic>
        <p:nvPicPr>
          <p:cNvPr id="9" name="Picture 8" descr="A person standing on a sidewalk&#10;&#10;Description automatically generated">
            <a:extLst>
              <a:ext uri="{FF2B5EF4-FFF2-40B4-BE49-F238E27FC236}">
                <a16:creationId xmlns:a16="http://schemas.microsoft.com/office/drawing/2014/main" id="{E0187201-E411-BED4-9599-B83BBF54D123}"/>
              </a:ext>
            </a:extLst>
          </p:cNvPr>
          <p:cNvPicPr>
            <a:picLocks noChangeAspect="1"/>
          </p:cNvPicPr>
          <p:nvPr/>
        </p:nvPicPr>
        <p:blipFill>
          <a:blip r:embed="rId4"/>
          <a:stretch>
            <a:fillRect/>
          </a:stretch>
        </p:blipFill>
        <p:spPr>
          <a:xfrm>
            <a:off x="3507168" y="2261716"/>
            <a:ext cx="2047797" cy="2082670"/>
          </a:xfrm>
          <a:prstGeom prst="rect">
            <a:avLst/>
          </a:prstGeom>
        </p:spPr>
      </p:pic>
      <p:pic>
        <p:nvPicPr>
          <p:cNvPr id="11" name="Picture 10" descr="A person standing on a balcony with a city in the background&#10;&#10;Description automatically generated">
            <a:extLst>
              <a:ext uri="{FF2B5EF4-FFF2-40B4-BE49-F238E27FC236}">
                <a16:creationId xmlns:a16="http://schemas.microsoft.com/office/drawing/2014/main" id="{0DC5A8A6-BA17-CF49-798C-51B8F4C90FED}"/>
              </a:ext>
            </a:extLst>
          </p:cNvPr>
          <p:cNvPicPr>
            <a:picLocks noChangeAspect="1"/>
          </p:cNvPicPr>
          <p:nvPr/>
        </p:nvPicPr>
        <p:blipFill>
          <a:blip r:embed="rId5"/>
          <a:stretch>
            <a:fillRect/>
          </a:stretch>
        </p:blipFill>
        <p:spPr>
          <a:xfrm>
            <a:off x="6346905" y="2266259"/>
            <a:ext cx="2091879" cy="2082354"/>
          </a:xfrm>
          <a:prstGeom prst="rect">
            <a:avLst/>
          </a:prstGeom>
        </p:spPr>
      </p:pic>
      <p:pic>
        <p:nvPicPr>
          <p:cNvPr id="13" name="Picture 12" descr="A person wearing sunglasses and a red coat&#10;&#10;Description automatically generated">
            <a:extLst>
              <a:ext uri="{FF2B5EF4-FFF2-40B4-BE49-F238E27FC236}">
                <a16:creationId xmlns:a16="http://schemas.microsoft.com/office/drawing/2014/main" id="{10F6D5EE-EBA0-2D4B-65B9-32212611013F}"/>
              </a:ext>
            </a:extLst>
          </p:cNvPr>
          <p:cNvPicPr>
            <a:picLocks noChangeAspect="1"/>
          </p:cNvPicPr>
          <p:nvPr/>
        </p:nvPicPr>
        <p:blipFill>
          <a:blip r:embed="rId6"/>
          <a:stretch>
            <a:fillRect/>
          </a:stretch>
        </p:blipFill>
        <p:spPr>
          <a:xfrm>
            <a:off x="9248972" y="2268328"/>
            <a:ext cx="2101247" cy="2075742"/>
          </a:xfrm>
          <a:prstGeom prst="rect">
            <a:avLst/>
          </a:prstGeom>
        </p:spPr>
      </p:pic>
      <p:sp>
        <p:nvSpPr>
          <p:cNvPr id="15" name="TextBox 14">
            <a:extLst>
              <a:ext uri="{FF2B5EF4-FFF2-40B4-BE49-F238E27FC236}">
                <a16:creationId xmlns:a16="http://schemas.microsoft.com/office/drawing/2014/main" id="{8D0174BC-E91D-4086-F8B6-65387002487A}"/>
              </a:ext>
            </a:extLst>
          </p:cNvPr>
          <p:cNvSpPr txBox="1"/>
          <p:nvPr/>
        </p:nvSpPr>
        <p:spPr>
          <a:xfrm>
            <a:off x="204317" y="4735309"/>
            <a:ext cx="27432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solidFill>
                  <a:schemeClr val="bg1"/>
                </a:solidFill>
                <a:latin typeface="Calibri"/>
                <a:cs typeface="Segoe UI"/>
              </a:rPr>
              <a:t>MR. </a:t>
            </a:r>
            <a:r>
              <a:rPr lang="en-US">
                <a:solidFill>
                  <a:schemeClr val="bg1"/>
                </a:solidFill>
                <a:latin typeface="Calibri"/>
                <a:cs typeface="Segoe UI"/>
              </a:rPr>
              <a:t>​</a:t>
            </a:r>
            <a:endParaRPr lang="en-US">
              <a:solidFill>
                <a:schemeClr val="bg1"/>
              </a:solidFill>
              <a:latin typeface="Calibri"/>
              <a:ea typeface="Meiryo"/>
              <a:cs typeface="Segoe UI"/>
            </a:endParaRPr>
          </a:p>
          <a:p>
            <a:pPr algn="ctr"/>
            <a:r>
              <a:rPr lang="en-US" b="1">
                <a:solidFill>
                  <a:schemeClr val="bg1"/>
                </a:solidFill>
                <a:latin typeface="Calibri"/>
                <a:cs typeface="Segoe UI"/>
              </a:rPr>
              <a:t>DHANANJAY GHATE</a:t>
            </a:r>
            <a:r>
              <a:rPr lang="en-US">
                <a:solidFill>
                  <a:schemeClr val="bg1"/>
                </a:solidFill>
                <a:latin typeface="Calibri"/>
                <a:cs typeface="Segoe UI"/>
              </a:rPr>
              <a:t>​</a:t>
            </a:r>
            <a:endParaRPr lang="en-US">
              <a:solidFill>
                <a:schemeClr val="bg1"/>
              </a:solidFill>
              <a:latin typeface="Calibri"/>
              <a:ea typeface="Meiryo"/>
              <a:cs typeface="Segoe UI"/>
            </a:endParaRPr>
          </a:p>
        </p:txBody>
      </p:sp>
      <p:sp>
        <p:nvSpPr>
          <p:cNvPr id="17" name="TextBox 23">
            <a:extLst>
              <a:ext uri="{FF2B5EF4-FFF2-40B4-BE49-F238E27FC236}">
                <a16:creationId xmlns:a16="http://schemas.microsoft.com/office/drawing/2014/main" id="{921ED64D-EFA1-68D9-88C2-4AF7805C8AB5}"/>
              </a:ext>
            </a:extLst>
          </p:cNvPr>
          <p:cNvSpPr txBox="1"/>
          <p:nvPr/>
        </p:nvSpPr>
        <p:spPr>
          <a:xfrm>
            <a:off x="3308457" y="4737240"/>
            <a:ext cx="2816086" cy="646331"/>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b="1">
                <a:solidFill>
                  <a:schemeClr val="bg1"/>
                </a:solidFill>
                <a:latin typeface="Calibri"/>
                <a:ea typeface="Meiryo"/>
                <a:cs typeface="Calibri"/>
              </a:rPr>
              <a:t>MS. </a:t>
            </a:r>
            <a:endParaRPr lang="en-US">
              <a:solidFill>
                <a:schemeClr val="bg1"/>
              </a:solidFill>
              <a:latin typeface="Calibri"/>
              <a:ea typeface="Meiryo"/>
              <a:cs typeface="Calibri"/>
            </a:endParaRPr>
          </a:p>
          <a:p>
            <a:pPr algn="ctr"/>
            <a:r>
              <a:rPr lang="en-US" b="1">
                <a:solidFill>
                  <a:schemeClr val="bg1"/>
                </a:solidFill>
                <a:latin typeface="Calibri"/>
                <a:ea typeface="Meiryo"/>
                <a:cs typeface="Calibri"/>
              </a:rPr>
              <a:t>NEENA CHAUDHARI</a:t>
            </a:r>
            <a:endParaRPr lang="en-US">
              <a:solidFill>
                <a:schemeClr val="bg1"/>
              </a:solidFill>
              <a:latin typeface="Calibri"/>
              <a:cs typeface="Calibri"/>
            </a:endParaRPr>
          </a:p>
        </p:txBody>
      </p:sp>
      <p:sp>
        <p:nvSpPr>
          <p:cNvPr id="19" name="TextBox 18">
            <a:extLst>
              <a:ext uri="{FF2B5EF4-FFF2-40B4-BE49-F238E27FC236}">
                <a16:creationId xmlns:a16="http://schemas.microsoft.com/office/drawing/2014/main" id="{401DF592-5044-2B03-D0AA-A210415A8FCB}"/>
              </a:ext>
            </a:extLst>
          </p:cNvPr>
          <p:cNvSpPr txBox="1"/>
          <p:nvPr/>
        </p:nvSpPr>
        <p:spPr>
          <a:xfrm>
            <a:off x="6179127" y="4734912"/>
            <a:ext cx="27432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solidFill>
                  <a:schemeClr val="bg1"/>
                </a:solidFill>
                <a:latin typeface="Calibri"/>
                <a:cs typeface="Segoe UI"/>
              </a:rPr>
              <a:t>MS. </a:t>
            </a:r>
            <a:r>
              <a:rPr lang="en-US">
                <a:solidFill>
                  <a:schemeClr val="bg1"/>
                </a:solidFill>
                <a:latin typeface="Calibri"/>
                <a:cs typeface="Segoe UI"/>
              </a:rPr>
              <a:t>​</a:t>
            </a:r>
            <a:endParaRPr lang="en-US">
              <a:solidFill>
                <a:schemeClr val="bg1"/>
              </a:solidFill>
              <a:latin typeface="Calibri"/>
              <a:ea typeface="Meiryo"/>
              <a:cs typeface="Segoe UI"/>
            </a:endParaRPr>
          </a:p>
          <a:p>
            <a:pPr algn="ctr"/>
            <a:r>
              <a:rPr lang="en-US" b="1">
                <a:solidFill>
                  <a:schemeClr val="bg1"/>
                </a:solidFill>
                <a:latin typeface="Calibri"/>
                <a:cs typeface="Segoe UI"/>
              </a:rPr>
              <a:t>PURVI BHARANI</a:t>
            </a:r>
            <a:r>
              <a:rPr lang="en-US">
                <a:solidFill>
                  <a:schemeClr val="bg1"/>
                </a:solidFill>
                <a:latin typeface="Calibri"/>
                <a:cs typeface="Segoe UI"/>
              </a:rPr>
              <a:t>​</a:t>
            </a:r>
            <a:endParaRPr lang="en-US">
              <a:solidFill>
                <a:schemeClr val="bg1"/>
              </a:solidFill>
              <a:latin typeface="Calibri"/>
              <a:ea typeface="Meiryo"/>
              <a:cs typeface="Segoe UI"/>
            </a:endParaRPr>
          </a:p>
        </p:txBody>
      </p:sp>
      <p:sp>
        <p:nvSpPr>
          <p:cNvPr id="21" name="TextBox 20">
            <a:extLst>
              <a:ext uri="{FF2B5EF4-FFF2-40B4-BE49-F238E27FC236}">
                <a16:creationId xmlns:a16="http://schemas.microsoft.com/office/drawing/2014/main" id="{BFAEDDF6-8F90-F121-FC4E-5D773ED0B279}"/>
              </a:ext>
            </a:extLst>
          </p:cNvPr>
          <p:cNvSpPr txBox="1"/>
          <p:nvPr/>
        </p:nvSpPr>
        <p:spPr>
          <a:xfrm>
            <a:off x="8817788" y="4739722"/>
            <a:ext cx="27432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solidFill>
                  <a:schemeClr val="bg1"/>
                </a:solidFill>
                <a:latin typeface="Calibri"/>
                <a:cs typeface="Segoe UI"/>
              </a:rPr>
              <a:t>MR. </a:t>
            </a:r>
            <a:r>
              <a:rPr lang="en-US">
                <a:solidFill>
                  <a:schemeClr val="bg1"/>
                </a:solidFill>
                <a:latin typeface="Calibri"/>
                <a:cs typeface="Segoe UI"/>
              </a:rPr>
              <a:t>​</a:t>
            </a:r>
            <a:endParaRPr lang="en-US">
              <a:solidFill>
                <a:schemeClr val="bg1"/>
              </a:solidFill>
              <a:latin typeface="Calibri"/>
              <a:ea typeface="Meiryo"/>
              <a:cs typeface="Segoe UI"/>
            </a:endParaRPr>
          </a:p>
          <a:p>
            <a:pPr algn="ctr"/>
            <a:r>
              <a:rPr lang="en-US" b="1">
                <a:solidFill>
                  <a:schemeClr val="bg1"/>
                </a:solidFill>
                <a:latin typeface="Calibri"/>
                <a:cs typeface="Segoe UI"/>
              </a:rPr>
              <a:t>SHRAVAN HONADE</a:t>
            </a:r>
            <a:r>
              <a:rPr lang="en-US">
                <a:solidFill>
                  <a:schemeClr val="bg1"/>
                </a:solidFill>
                <a:latin typeface="Calibri"/>
                <a:cs typeface="Segoe UI"/>
              </a:rPr>
              <a:t>​</a:t>
            </a:r>
            <a:endParaRPr lang="en-US">
              <a:solidFill>
                <a:schemeClr val="bg1"/>
              </a:solidFill>
              <a:latin typeface="Calibri"/>
              <a:ea typeface="Meiryo"/>
              <a:cs typeface="Segoe UI"/>
            </a:endParaRPr>
          </a:p>
        </p:txBody>
      </p:sp>
      <p:pic>
        <p:nvPicPr>
          <p:cNvPr id="23" name="Picture 22" descr="A orange baseball cap on a black background&#10;&#10;Description automatically generated">
            <a:extLst>
              <a:ext uri="{FF2B5EF4-FFF2-40B4-BE49-F238E27FC236}">
                <a16:creationId xmlns:a16="http://schemas.microsoft.com/office/drawing/2014/main" id="{F066ECDC-E527-F534-F9FA-6B1A0FA6F201}"/>
              </a:ext>
            </a:extLst>
          </p:cNvPr>
          <p:cNvPicPr>
            <a:picLocks noChangeAspect="1"/>
          </p:cNvPicPr>
          <p:nvPr/>
        </p:nvPicPr>
        <p:blipFill>
          <a:blip r:embed="rId7"/>
          <a:stretch>
            <a:fillRect/>
          </a:stretch>
        </p:blipFill>
        <p:spPr>
          <a:xfrm>
            <a:off x="-1574" y="1716074"/>
            <a:ext cx="1105215" cy="887951"/>
          </a:xfrm>
          <a:prstGeom prst="rect">
            <a:avLst/>
          </a:prstGeom>
        </p:spPr>
      </p:pic>
      <p:pic>
        <p:nvPicPr>
          <p:cNvPr id="25" name="Picture 24" descr="A orange baseball cap on a black background&#10;&#10;Description automatically generated">
            <a:extLst>
              <a:ext uri="{FF2B5EF4-FFF2-40B4-BE49-F238E27FC236}">
                <a16:creationId xmlns:a16="http://schemas.microsoft.com/office/drawing/2014/main" id="{D2667278-F0EE-C2D9-DD1A-2D8B50981D3C}"/>
              </a:ext>
            </a:extLst>
          </p:cNvPr>
          <p:cNvPicPr>
            <a:picLocks noChangeAspect="1"/>
          </p:cNvPicPr>
          <p:nvPr/>
        </p:nvPicPr>
        <p:blipFill>
          <a:blip r:embed="rId7"/>
          <a:stretch>
            <a:fillRect/>
          </a:stretch>
        </p:blipFill>
        <p:spPr>
          <a:xfrm>
            <a:off x="5626019" y="1761304"/>
            <a:ext cx="1105215" cy="887951"/>
          </a:xfrm>
          <a:prstGeom prst="rect">
            <a:avLst/>
          </a:prstGeom>
        </p:spPr>
      </p:pic>
      <p:pic>
        <p:nvPicPr>
          <p:cNvPr id="27" name="Picture 26" descr="A purple hat on a black background&#10;&#10;Description automatically generated">
            <a:extLst>
              <a:ext uri="{FF2B5EF4-FFF2-40B4-BE49-F238E27FC236}">
                <a16:creationId xmlns:a16="http://schemas.microsoft.com/office/drawing/2014/main" id="{49AE542B-A6AB-C55E-35B5-75A264CCB0A3}"/>
              </a:ext>
            </a:extLst>
          </p:cNvPr>
          <p:cNvPicPr>
            <a:picLocks noChangeAspect="1"/>
          </p:cNvPicPr>
          <p:nvPr/>
        </p:nvPicPr>
        <p:blipFill>
          <a:blip r:embed="rId8"/>
          <a:stretch>
            <a:fillRect/>
          </a:stretch>
        </p:blipFill>
        <p:spPr>
          <a:xfrm>
            <a:off x="2709823" y="1712336"/>
            <a:ext cx="1098288" cy="882835"/>
          </a:xfrm>
          <a:prstGeom prst="rect">
            <a:avLst/>
          </a:prstGeom>
        </p:spPr>
      </p:pic>
      <p:pic>
        <p:nvPicPr>
          <p:cNvPr id="29" name="Picture 28" descr="A purple hat on a black background&#10;&#10;Description automatically generated">
            <a:extLst>
              <a:ext uri="{FF2B5EF4-FFF2-40B4-BE49-F238E27FC236}">
                <a16:creationId xmlns:a16="http://schemas.microsoft.com/office/drawing/2014/main" id="{BAB2D72B-325D-CB7E-EC3C-6DA796419313}"/>
              </a:ext>
            </a:extLst>
          </p:cNvPr>
          <p:cNvPicPr>
            <a:picLocks noChangeAspect="1"/>
          </p:cNvPicPr>
          <p:nvPr/>
        </p:nvPicPr>
        <p:blipFill>
          <a:blip r:embed="rId8"/>
          <a:stretch>
            <a:fillRect/>
          </a:stretch>
        </p:blipFill>
        <p:spPr>
          <a:xfrm>
            <a:off x="8535030" y="1693443"/>
            <a:ext cx="1192751" cy="945809"/>
          </a:xfrm>
          <a:prstGeom prst="rect">
            <a:avLst/>
          </a:prstGeom>
        </p:spPr>
      </p:pic>
    </p:spTree>
    <p:extLst>
      <p:ext uri="{BB962C8B-B14F-4D97-AF65-F5344CB8AC3E}">
        <p14:creationId xmlns:p14="http://schemas.microsoft.com/office/powerpoint/2010/main" val="2312376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1000"/>
                                        <p:tgtEl>
                                          <p:spTgt spid="23"/>
                                        </p:tgtEl>
                                      </p:cBhvr>
                                    </p:animEffect>
                                    <p:anim calcmode="lin" valueType="num">
                                      <p:cBhvr>
                                        <p:cTn id="8" dur="1000" fill="hold"/>
                                        <p:tgtEl>
                                          <p:spTgt spid="23"/>
                                        </p:tgtEl>
                                        <p:attrNameLst>
                                          <p:attrName>ppt_x</p:attrName>
                                        </p:attrNameLst>
                                      </p:cBhvr>
                                      <p:tavLst>
                                        <p:tav tm="0">
                                          <p:val>
                                            <p:strVal val="#ppt_x"/>
                                          </p:val>
                                        </p:tav>
                                        <p:tav tm="100000">
                                          <p:val>
                                            <p:strVal val="#ppt_x"/>
                                          </p:val>
                                        </p:tav>
                                      </p:tavLst>
                                    </p:anim>
                                    <p:anim calcmode="lin" valueType="num">
                                      <p:cBhvr>
                                        <p:cTn id="9" dur="900" decel="100000" fill="hold"/>
                                        <p:tgtEl>
                                          <p:spTgt spid="23"/>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23"/>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37" presetClass="entr" presetSubtype="0" fill="hold" nodeType="click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fade">
                                      <p:cBhvr>
                                        <p:cTn id="15" dur="1000"/>
                                        <p:tgtEl>
                                          <p:spTgt spid="27"/>
                                        </p:tgtEl>
                                      </p:cBhvr>
                                    </p:animEffect>
                                    <p:anim calcmode="lin" valueType="num">
                                      <p:cBhvr>
                                        <p:cTn id="16" dur="1000" fill="hold"/>
                                        <p:tgtEl>
                                          <p:spTgt spid="27"/>
                                        </p:tgtEl>
                                        <p:attrNameLst>
                                          <p:attrName>ppt_x</p:attrName>
                                        </p:attrNameLst>
                                      </p:cBhvr>
                                      <p:tavLst>
                                        <p:tav tm="0">
                                          <p:val>
                                            <p:strVal val="#ppt_x"/>
                                          </p:val>
                                        </p:tav>
                                        <p:tav tm="100000">
                                          <p:val>
                                            <p:strVal val="#ppt_x"/>
                                          </p:val>
                                        </p:tav>
                                      </p:tavLst>
                                    </p:anim>
                                    <p:anim calcmode="lin" valueType="num">
                                      <p:cBhvr>
                                        <p:cTn id="17" dur="900" decel="100000" fill="hold"/>
                                        <p:tgtEl>
                                          <p:spTgt spid="27"/>
                                        </p:tgtEl>
                                        <p:attrNameLst>
                                          <p:attrName>ppt_y</p:attrName>
                                        </p:attrNameLst>
                                      </p:cBhvr>
                                      <p:tavLst>
                                        <p:tav tm="0">
                                          <p:val>
                                            <p:strVal val="#ppt_y+1"/>
                                          </p:val>
                                        </p:tav>
                                        <p:tav tm="100000">
                                          <p:val>
                                            <p:strVal val="#ppt_y-.03"/>
                                          </p:val>
                                        </p:tav>
                                      </p:tavLst>
                                    </p:anim>
                                    <p:anim calcmode="lin" valueType="num">
                                      <p:cBhvr>
                                        <p:cTn id="18" dur="100" accel="100000" fill="hold">
                                          <p:stCondLst>
                                            <p:cond delay="900"/>
                                          </p:stCondLst>
                                        </p:cTn>
                                        <p:tgtEl>
                                          <p:spTgt spid="27"/>
                                        </p:tgtEl>
                                        <p:attrNameLst>
                                          <p:attrName>ppt_y</p:attrName>
                                        </p:attrNameLst>
                                      </p:cBhvr>
                                      <p:tavLst>
                                        <p:tav tm="0">
                                          <p:val>
                                            <p:strVal val="#ppt_y-.03"/>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37" presetClass="entr" presetSubtype="0" fill="hold" nodeType="clickEffect">
                                  <p:stCondLst>
                                    <p:cond delay="0"/>
                                  </p:stCondLst>
                                  <p:childTnLst>
                                    <p:set>
                                      <p:cBhvr>
                                        <p:cTn id="22" dur="1" fill="hold">
                                          <p:stCondLst>
                                            <p:cond delay="0"/>
                                          </p:stCondLst>
                                        </p:cTn>
                                        <p:tgtEl>
                                          <p:spTgt spid="25"/>
                                        </p:tgtEl>
                                        <p:attrNameLst>
                                          <p:attrName>style.visibility</p:attrName>
                                        </p:attrNameLst>
                                      </p:cBhvr>
                                      <p:to>
                                        <p:strVal val="visible"/>
                                      </p:to>
                                    </p:set>
                                    <p:animEffect transition="in" filter="fade">
                                      <p:cBhvr>
                                        <p:cTn id="23" dur="1000"/>
                                        <p:tgtEl>
                                          <p:spTgt spid="25"/>
                                        </p:tgtEl>
                                      </p:cBhvr>
                                    </p:animEffect>
                                    <p:anim calcmode="lin" valueType="num">
                                      <p:cBhvr>
                                        <p:cTn id="24" dur="1000" fill="hold"/>
                                        <p:tgtEl>
                                          <p:spTgt spid="25"/>
                                        </p:tgtEl>
                                        <p:attrNameLst>
                                          <p:attrName>ppt_x</p:attrName>
                                        </p:attrNameLst>
                                      </p:cBhvr>
                                      <p:tavLst>
                                        <p:tav tm="0">
                                          <p:val>
                                            <p:strVal val="#ppt_x"/>
                                          </p:val>
                                        </p:tav>
                                        <p:tav tm="100000">
                                          <p:val>
                                            <p:strVal val="#ppt_x"/>
                                          </p:val>
                                        </p:tav>
                                      </p:tavLst>
                                    </p:anim>
                                    <p:anim calcmode="lin" valueType="num">
                                      <p:cBhvr>
                                        <p:cTn id="25" dur="900" decel="100000" fill="hold"/>
                                        <p:tgtEl>
                                          <p:spTgt spid="25"/>
                                        </p:tgtEl>
                                        <p:attrNameLst>
                                          <p:attrName>ppt_y</p:attrName>
                                        </p:attrNameLst>
                                      </p:cBhvr>
                                      <p:tavLst>
                                        <p:tav tm="0">
                                          <p:val>
                                            <p:strVal val="#ppt_y+1"/>
                                          </p:val>
                                        </p:tav>
                                        <p:tav tm="100000">
                                          <p:val>
                                            <p:strVal val="#ppt_y-.03"/>
                                          </p:val>
                                        </p:tav>
                                      </p:tavLst>
                                    </p:anim>
                                    <p:anim calcmode="lin" valueType="num">
                                      <p:cBhvr>
                                        <p:cTn id="26" dur="100" accel="100000" fill="hold">
                                          <p:stCondLst>
                                            <p:cond delay="900"/>
                                          </p:stCondLst>
                                        </p:cTn>
                                        <p:tgtEl>
                                          <p:spTgt spid="25"/>
                                        </p:tgtEl>
                                        <p:attrNameLst>
                                          <p:attrName>ppt_y</p:attrName>
                                        </p:attrNameLst>
                                      </p:cBhvr>
                                      <p:tavLst>
                                        <p:tav tm="0">
                                          <p:val>
                                            <p:strVal val="#ppt_y-.03"/>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37" presetClass="entr" presetSubtype="0" fill="hold" nodeType="clickEffect">
                                  <p:stCondLst>
                                    <p:cond delay="0"/>
                                  </p:stCondLst>
                                  <p:childTnLst>
                                    <p:set>
                                      <p:cBhvr>
                                        <p:cTn id="30" dur="1" fill="hold">
                                          <p:stCondLst>
                                            <p:cond delay="0"/>
                                          </p:stCondLst>
                                        </p:cTn>
                                        <p:tgtEl>
                                          <p:spTgt spid="29"/>
                                        </p:tgtEl>
                                        <p:attrNameLst>
                                          <p:attrName>style.visibility</p:attrName>
                                        </p:attrNameLst>
                                      </p:cBhvr>
                                      <p:to>
                                        <p:strVal val="visible"/>
                                      </p:to>
                                    </p:set>
                                    <p:animEffect transition="in" filter="fade">
                                      <p:cBhvr>
                                        <p:cTn id="31" dur="1000"/>
                                        <p:tgtEl>
                                          <p:spTgt spid="29"/>
                                        </p:tgtEl>
                                      </p:cBhvr>
                                    </p:animEffect>
                                    <p:anim calcmode="lin" valueType="num">
                                      <p:cBhvr>
                                        <p:cTn id="32" dur="1000" fill="hold"/>
                                        <p:tgtEl>
                                          <p:spTgt spid="29"/>
                                        </p:tgtEl>
                                        <p:attrNameLst>
                                          <p:attrName>ppt_x</p:attrName>
                                        </p:attrNameLst>
                                      </p:cBhvr>
                                      <p:tavLst>
                                        <p:tav tm="0">
                                          <p:val>
                                            <p:strVal val="#ppt_x"/>
                                          </p:val>
                                        </p:tav>
                                        <p:tav tm="100000">
                                          <p:val>
                                            <p:strVal val="#ppt_x"/>
                                          </p:val>
                                        </p:tav>
                                      </p:tavLst>
                                    </p:anim>
                                    <p:anim calcmode="lin" valueType="num">
                                      <p:cBhvr>
                                        <p:cTn id="33" dur="900" decel="100000" fill="hold"/>
                                        <p:tgtEl>
                                          <p:spTgt spid="29"/>
                                        </p:tgtEl>
                                        <p:attrNameLst>
                                          <p:attrName>ppt_y</p:attrName>
                                        </p:attrNameLst>
                                      </p:cBhvr>
                                      <p:tavLst>
                                        <p:tav tm="0">
                                          <p:val>
                                            <p:strVal val="#ppt_y+1"/>
                                          </p:val>
                                        </p:tav>
                                        <p:tav tm="100000">
                                          <p:val>
                                            <p:strVal val="#ppt_y-.03"/>
                                          </p:val>
                                        </p:tav>
                                      </p:tavLst>
                                    </p:anim>
                                    <p:anim calcmode="lin" valueType="num">
                                      <p:cBhvr>
                                        <p:cTn id="34" dur="100" accel="100000" fill="hold">
                                          <p:stCondLst>
                                            <p:cond delay="900"/>
                                          </p:stCondLst>
                                        </p:cTn>
                                        <p:tgtEl>
                                          <p:spTgt spid="29"/>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tadium with people in the stands&#10;&#10;Description automatically generated">
            <a:extLst>
              <a:ext uri="{FF2B5EF4-FFF2-40B4-BE49-F238E27FC236}">
                <a16:creationId xmlns:a16="http://schemas.microsoft.com/office/drawing/2014/main" id="{F6BD681F-1F66-C11A-BDE7-8763FA26284D}"/>
              </a:ext>
            </a:extLst>
          </p:cNvPr>
          <p:cNvPicPr>
            <a:picLocks noChangeAspect="1"/>
          </p:cNvPicPr>
          <p:nvPr/>
        </p:nvPicPr>
        <p:blipFill>
          <a:blip r:embed="rId2"/>
          <a:stretch>
            <a:fillRect/>
          </a:stretch>
        </p:blipFill>
        <p:spPr>
          <a:xfrm>
            <a:off x="-696" y="1"/>
            <a:ext cx="12319342" cy="6996544"/>
          </a:xfrm>
          <a:prstGeom prst="rect">
            <a:avLst/>
          </a:prstGeom>
        </p:spPr>
      </p:pic>
      <p:pic>
        <p:nvPicPr>
          <p:cNvPr id="4" name="Picture 3" descr="A blue and purple rectangle&#10;&#10;Description automatically generated">
            <a:extLst>
              <a:ext uri="{FF2B5EF4-FFF2-40B4-BE49-F238E27FC236}">
                <a16:creationId xmlns:a16="http://schemas.microsoft.com/office/drawing/2014/main" id="{9703F4A8-32A8-B037-AB46-559EB638362D}"/>
              </a:ext>
            </a:extLst>
          </p:cNvPr>
          <p:cNvPicPr>
            <a:picLocks noChangeAspect="1"/>
          </p:cNvPicPr>
          <p:nvPr/>
        </p:nvPicPr>
        <p:blipFill>
          <a:blip r:embed="rId3"/>
          <a:stretch>
            <a:fillRect/>
          </a:stretch>
        </p:blipFill>
        <p:spPr>
          <a:xfrm>
            <a:off x="687900" y="1555425"/>
            <a:ext cx="1492200" cy="1845150"/>
          </a:xfrm>
          <a:prstGeom prst="rect">
            <a:avLst/>
          </a:prstGeom>
        </p:spPr>
      </p:pic>
      <p:pic>
        <p:nvPicPr>
          <p:cNvPr id="5" name="Picture 4" descr="A blue and purple rectangle&#10;&#10;Description automatically generated">
            <a:extLst>
              <a:ext uri="{FF2B5EF4-FFF2-40B4-BE49-F238E27FC236}">
                <a16:creationId xmlns:a16="http://schemas.microsoft.com/office/drawing/2014/main" id="{91F5DDB2-646F-981A-839A-318E32C024E2}"/>
              </a:ext>
            </a:extLst>
          </p:cNvPr>
          <p:cNvPicPr>
            <a:picLocks noChangeAspect="1"/>
          </p:cNvPicPr>
          <p:nvPr/>
        </p:nvPicPr>
        <p:blipFill>
          <a:blip r:embed="rId3"/>
          <a:stretch>
            <a:fillRect/>
          </a:stretch>
        </p:blipFill>
        <p:spPr>
          <a:xfrm>
            <a:off x="681900" y="3763425"/>
            <a:ext cx="1504200" cy="1857150"/>
          </a:xfrm>
          <a:prstGeom prst="rect">
            <a:avLst/>
          </a:prstGeom>
        </p:spPr>
      </p:pic>
      <p:sp>
        <p:nvSpPr>
          <p:cNvPr id="6" name="TextBox 5">
            <a:extLst>
              <a:ext uri="{FF2B5EF4-FFF2-40B4-BE49-F238E27FC236}">
                <a16:creationId xmlns:a16="http://schemas.microsoft.com/office/drawing/2014/main" id="{6F14DE04-3A35-E6E1-0B24-67896000C52F}"/>
              </a:ext>
            </a:extLst>
          </p:cNvPr>
          <p:cNvSpPr txBox="1"/>
          <p:nvPr/>
        </p:nvSpPr>
        <p:spPr>
          <a:xfrm>
            <a:off x="743593" y="2534400"/>
            <a:ext cx="1303200"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a:solidFill>
                  <a:schemeClr val="bg1"/>
                </a:solidFill>
                <a:latin typeface="Calibri"/>
                <a:cs typeface="Calibri"/>
              </a:rPr>
              <a:t>Business </a:t>
            </a:r>
          </a:p>
          <a:p>
            <a:pPr algn="ctr"/>
            <a:r>
              <a:rPr lang="en-US" sz="2000">
                <a:solidFill>
                  <a:schemeClr val="bg1"/>
                </a:solidFill>
                <a:latin typeface="Calibri"/>
                <a:cs typeface="Calibri"/>
              </a:rPr>
              <a:t>Problem</a:t>
            </a:r>
          </a:p>
        </p:txBody>
      </p:sp>
      <p:pic>
        <p:nvPicPr>
          <p:cNvPr id="7" name="Picture 6" descr="A blue circle with yellow and gold text&#10;&#10;Description automatically generated">
            <a:extLst>
              <a:ext uri="{FF2B5EF4-FFF2-40B4-BE49-F238E27FC236}">
                <a16:creationId xmlns:a16="http://schemas.microsoft.com/office/drawing/2014/main" id="{D4A33D85-EF85-B073-AF5B-4F841034B81C}"/>
              </a:ext>
            </a:extLst>
          </p:cNvPr>
          <p:cNvPicPr>
            <a:picLocks noChangeAspect="1"/>
          </p:cNvPicPr>
          <p:nvPr/>
        </p:nvPicPr>
        <p:blipFill>
          <a:blip r:embed="rId4"/>
          <a:stretch>
            <a:fillRect/>
          </a:stretch>
        </p:blipFill>
        <p:spPr>
          <a:xfrm>
            <a:off x="961050" y="1642050"/>
            <a:ext cx="837900" cy="825900"/>
          </a:xfrm>
          <a:prstGeom prst="rect">
            <a:avLst/>
          </a:prstGeom>
        </p:spPr>
      </p:pic>
      <p:pic>
        <p:nvPicPr>
          <p:cNvPr id="8" name="Picture 7" descr="A blue circle with a logo&#10;&#10;Description automatically generated">
            <a:extLst>
              <a:ext uri="{FF2B5EF4-FFF2-40B4-BE49-F238E27FC236}">
                <a16:creationId xmlns:a16="http://schemas.microsoft.com/office/drawing/2014/main" id="{5D9AC7AC-42DE-2309-A931-365E08C93544}"/>
              </a:ext>
            </a:extLst>
          </p:cNvPr>
          <p:cNvPicPr>
            <a:picLocks noChangeAspect="1"/>
          </p:cNvPicPr>
          <p:nvPr/>
        </p:nvPicPr>
        <p:blipFill>
          <a:blip r:embed="rId5"/>
          <a:stretch>
            <a:fillRect/>
          </a:stretch>
        </p:blipFill>
        <p:spPr>
          <a:xfrm>
            <a:off x="967050" y="3862050"/>
            <a:ext cx="921900" cy="921900"/>
          </a:xfrm>
          <a:prstGeom prst="rect">
            <a:avLst/>
          </a:prstGeom>
        </p:spPr>
      </p:pic>
      <p:pic>
        <p:nvPicPr>
          <p:cNvPr id="10" name="Picture 9" descr="A blue and purple rectangle&#10;&#10;Description automatically generated">
            <a:extLst>
              <a:ext uri="{FF2B5EF4-FFF2-40B4-BE49-F238E27FC236}">
                <a16:creationId xmlns:a16="http://schemas.microsoft.com/office/drawing/2014/main" id="{1FEA1531-7B2B-FACC-6651-BBF4B768F96D}"/>
              </a:ext>
            </a:extLst>
          </p:cNvPr>
          <p:cNvPicPr>
            <a:picLocks noChangeAspect="1"/>
          </p:cNvPicPr>
          <p:nvPr/>
        </p:nvPicPr>
        <p:blipFill>
          <a:blip r:embed="rId3"/>
          <a:stretch>
            <a:fillRect/>
          </a:stretch>
        </p:blipFill>
        <p:spPr>
          <a:xfrm>
            <a:off x="9867900" y="1567425"/>
            <a:ext cx="1492200" cy="1845150"/>
          </a:xfrm>
          <a:prstGeom prst="rect">
            <a:avLst/>
          </a:prstGeom>
        </p:spPr>
      </p:pic>
      <p:pic>
        <p:nvPicPr>
          <p:cNvPr id="11" name="Picture 10" descr="A blue and purple rectangle&#10;&#10;Description automatically generated">
            <a:extLst>
              <a:ext uri="{FF2B5EF4-FFF2-40B4-BE49-F238E27FC236}">
                <a16:creationId xmlns:a16="http://schemas.microsoft.com/office/drawing/2014/main" id="{FF25BB99-17A0-E5F9-A2BC-A6CE56F7F7E8}"/>
              </a:ext>
            </a:extLst>
          </p:cNvPr>
          <p:cNvPicPr>
            <a:picLocks noChangeAspect="1"/>
          </p:cNvPicPr>
          <p:nvPr/>
        </p:nvPicPr>
        <p:blipFill>
          <a:blip r:embed="rId3"/>
          <a:stretch>
            <a:fillRect/>
          </a:stretch>
        </p:blipFill>
        <p:spPr>
          <a:xfrm>
            <a:off x="5415900" y="3779333"/>
            <a:ext cx="1492200" cy="1845150"/>
          </a:xfrm>
          <a:prstGeom prst="rect">
            <a:avLst/>
          </a:prstGeom>
        </p:spPr>
      </p:pic>
      <p:pic>
        <p:nvPicPr>
          <p:cNvPr id="12" name="Picture 11" descr="A blue and purple rectangle&#10;&#10;Description automatically generated">
            <a:extLst>
              <a:ext uri="{FF2B5EF4-FFF2-40B4-BE49-F238E27FC236}">
                <a16:creationId xmlns:a16="http://schemas.microsoft.com/office/drawing/2014/main" id="{49293B77-CE17-168F-D08A-41F40604CF60}"/>
              </a:ext>
            </a:extLst>
          </p:cNvPr>
          <p:cNvPicPr>
            <a:picLocks noChangeAspect="1"/>
          </p:cNvPicPr>
          <p:nvPr/>
        </p:nvPicPr>
        <p:blipFill>
          <a:blip r:embed="rId3"/>
          <a:stretch>
            <a:fillRect/>
          </a:stretch>
        </p:blipFill>
        <p:spPr>
          <a:xfrm>
            <a:off x="7683900" y="1567425"/>
            <a:ext cx="1492200" cy="1845150"/>
          </a:xfrm>
          <a:prstGeom prst="rect">
            <a:avLst/>
          </a:prstGeom>
        </p:spPr>
      </p:pic>
      <p:pic>
        <p:nvPicPr>
          <p:cNvPr id="13" name="Picture 12" descr="A blue and purple rectangle&#10;&#10;Description automatically generated">
            <a:extLst>
              <a:ext uri="{FF2B5EF4-FFF2-40B4-BE49-F238E27FC236}">
                <a16:creationId xmlns:a16="http://schemas.microsoft.com/office/drawing/2014/main" id="{B8B84983-A817-D661-7439-5753EA19068E}"/>
              </a:ext>
            </a:extLst>
          </p:cNvPr>
          <p:cNvPicPr>
            <a:picLocks noChangeAspect="1"/>
          </p:cNvPicPr>
          <p:nvPr/>
        </p:nvPicPr>
        <p:blipFill>
          <a:blip r:embed="rId3"/>
          <a:stretch>
            <a:fillRect/>
          </a:stretch>
        </p:blipFill>
        <p:spPr>
          <a:xfrm>
            <a:off x="3015900" y="1567425"/>
            <a:ext cx="1492200" cy="1845150"/>
          </a:xfrm>
          <a:prstGeom prst="rect">
            <a:avLst/>
          </a:prstGeom>
        </p:spPr>
      </p:pic>
      <p:pic>
        <p:nvPicPr>
          <p:cNvPr id="14" name="Picture 13" descr="A blue and purple rectangle&#10;&#10;Description automatically generated">
            <a:extLst>
              <a:ext uri="{FF2B5EF4-FFF2-40B4-BE49-F238E27FC236}">
                <a16:creationId xmlns:a16="http://schemas.microsoft.com/office/drawing/2014/main" id="{B0666180-5B89-5B32-80B6-B45260108B27}"/>
              </a:ext>
            </a:extLst>
          </p:cNvPr>
          <p:cNvPicPr>
            <a:picLocks noChangeAspect="1"/>
          </p:cNvPicPr>
          <p:nvPr/>
        </p:nvPicPr>
        <p:blipFill>
          <a:blip r:embed="rId3"/>
          <a:stretch>
            <a:fillRect/>
          </a:stretch>
        </p:blipFill>
        <p:spPr>
          <a:xfrm>
            <a:off x="3050854" y="3782416"/>
            <a:ext cx="1492200" cy="1845150"/>
          </a:xfrm>
          <a:prstGeom prst="rect">
            <a:avLst/>
          </a:prstGeom>
        </p:spPr>
      </p:pic>
      <p:pic>
        <p:nvPicPr>
          <p:cNvPr id="15" name="Picture 14" descr="A blue and purple rectangle&#10;&#10;Description automatically generated">
            <a:extLst>
              <a:ext uri="{FF2B5EF4-FFF2-40B4-BE49-F238E27FC236}">
                <a16:creationId xmlns:a16="http://schemas.microsoft.com/office/drawing/2014/main" id="{FD6671BC-29CF-6915-8733-14ABE7D06088}"/>
              </a:ext>
            </a:extLst>
          </p:cNvPr>
          <p:cNvPicPr>
            <a:picLocks noChangeAspect="1"/>
          </p:cNvPicPr>
          <p:nvPr/>
        </p:nvPicPr>
        <p:blipFill>
          <a:blip r:embed="rId3"/>
          <a:stretch>
            <a:fillRect/>
          </a:stretch>
        </p:blipFill>
        <p:spPr>
          <a:xfrm>
            <a:off x="5415900" y="1567425"/>
            <a:ext cx="1492200" cy="1845150"/>
          </a:xfrm>
          <a:prstGeom prst="rect">
            <a:avLst/>
          </a:prstGeom>
        </p:spPr>
      </p:pic>
      <p:pic>
        <p:nvPicPr>
          <p:cNvPr id="16" name="Picture 15" descr="A blue and purple rectangle&#10;&#10;Description automatically generated">
            <a:extLst>
              <a:ext uri="{FF2B5EF4-FFF2-40B4-BE49-F238E27FC236}">
                <a16:creationId xmlns:a16="http://schemas.microsoft.com/office/drawing/2014/main" id="{561983B9-A6F2-654A-45D7-785B87C3A5D3}"/>
              </a:ext>
            </a:extLst>
          </p:cNvPr>
          <p:cNvPicPr>
            <a:picLocks noChangeAspect="1"/>
          </p:cNvPicPr>
          <p:nvPr/>
        </p:nvPicPr>
        <p:blipFill>
          <a:blip r:embed="rId3"/>
          <a:stretch>
            <a:fillRect/>
          </a:stretch>
        </p:blipFill>
        <p:spPr>
          <a:xfrm>
            <a:off x="9867900" y="3775425"/>
            <a:ext cx="1492200" cy="1845150"/>
          </a:xfrm>
          <a:prstGeom prst="rect">
            <a:avLst/>
          </a:prstGeom>
        </p:spPr>
      </p:pic>
      <p:pic>
        <p:nvPicPr>
          <p:cNvPr id="17" name="Picture 16" descr="A blue and purple rectangle&#10;&#10;Description automatically generated">
            <a:extLst>
              <a:ext uri="{FF2B5EF4-FFF2-40B4-BE49-F238E27FC236}">
                <a16:creationId xmlns:a16="http://schemas.microsoft.com/office/drawing/2014/main" id="{4F6F522B-3811-3BD7-2C35-5A72E2F52CC9}"/>
              </a:ext>
            </a:extLst>
          </p:cNvPr>
          <p:cNvPicPr>
            <a:picLocks noChangeAspect="1"/>
          </p:cNvPicPr>
          <p:nvPr/>
        </p:nvPicPr>
        <p:blipFill>
          <a:blip r:embed="rId3"/>
          <a:stretch>
            <a:fillRect/>
          </a:stretch>
        </p:blipFill>
        <p:spPr>
          <a:xfrm>
            <a:off x="7683900" y="3775425"/>
            <a:ext cx="1492200" cy="1845150"/>
          </a:xfrm>
          <a:prstGeom prst="rect">
            <a:avLst/>
          </a:prstGeom>
        </p:spPr>
      </p:pic>
      <p:pic>
        <p:nvPicPr>
          <p:cNvPr id="18" name="Picture 17" descr="A logo of a bird with a sun and text&#10;&#10;Description automatically generated">
            <a:extLst>
              <a:ext uri="{FF2B5EF4-FFF2-40B4-BE49-F238E27FC236}">
                <a16:creationId xmlns:a16="http://schemas.microsoft.com/office/drawing/2014/main" id="{77C0D11A-93AC-296E-4593-617D4BDF2055}"/>
              </a:ext>
            </a:extLst>
          </p:cNvPr>
          <p:cNvPicPr>
            <a:picLocks noChangeAspect="1"/>
          </p:cNvPicPr>
          <p:nvPr/>
        </p:nvPicPr>
        <p:blipFill>
          <a:blip r:embed="rId6"/>
          <a:stretch>
            <a:fillRect/>
          </a:stretch>
        </p:blipFill>
        <p:spPr>
          <a:xfrm>
            <a:off x="3343050" y="1630050"/>
            <a:ext cx="861900" cy="855900"/>
          </a:xfrm>
          <a:prstGeom prst="rect">
            <a:avLst/>
          </a:prstGeom>
        </p:spPr>
      </p:pic>
      <p:pic>
        <p:nvPicPr>
          <p:cNvPr id="19" name="Picture 18" descr="A logo of a lion&#10;&#10;Description automatically generated">
            <a:extLst>
              <a:ext uri="{FF2B5EF4-FFF2-40B4-BE49-F238E27FC236}">
                <a16:creationId xmlns:a16="http://schemas.microsoft.com/office/drawing/2014/main" id="{651A4DE4-6E9F-20C8-7986-8ED6A898C317}"/>
              </a:ext>
            </a:extLst>
          </p:cNvPr>
          <p:cNvPicPr>
            <a:picLocks noChangeAspect="1"/>
          </p:cNvPicPr>
          <p:nvPr/>
        </p:nvPicPr>
        <p:blipFill>
          <a:blip r:embed="rId7"/>
          <a:stretch>
            <a:fillRect/>
          </a:stretch>
        </p:blipFill>
        <p:spPr>
          <a:xfrm>
            <a:off x="3343050" y="3864525"/>
            <a:ext cx="909900" cy="922950"/>
          </a:xfrm>
          <a:prstGeom prst="rect">
            <a:avLst/>
          </a:prstGeom>
        </p:spPr>
      </p:pic>
      <p:pic>
        <p:nvPicPr>
          <p:cNvPr id="20" name="Picture 19" descr="A logo of a lion&#10;&#10;Description automatically generated">
            <a:extLst>
              <a:ext uri="{FF2B5EF4-FFF2-40B4-BE49-F238E27FC236}">
                <a16:creationId xmlns:a16="http://schemas.microsoft.com/office/drawing/2014/main" id="{0000996D-CC20-A574-9FEA-186693908623}"/>
              </a:ext>
            </a:extLst>
          </p:cNvPr>
          <p:cNvPicPr>
            <a:picLocks noChangeAspect="1"/>
          </p:cNvPicPr>
          <p:nvPr/>
        </p:nvPicPr>
        <p:blipFill>
          <a:blip r:embed="rId8"/>
          <a:stretch>
            <a:fillRect/>
          </a:stretch>
        </p:blipFill>
        <p:spPr>
          <a:xfrm>
            <a:off x="5707050" y="1630050"/>
            <a:ext cx="909900" cy="879900"/>
          </a:xfrm>
          <a:prstGeom prst="rect">
            <a:avLst/>
          </a:prstGeom>
        </p:spPr>
      </p:pic>
      <p:pic>
        <p:nvPicPr>
          <p:cNvPr id="21" name="Picture 20" descr="A logo on a purple circle&#10;&#10;Description automatically generated">
            <a:extLst>
              <a:ext uri="{FF2B5EF4-FFF2-40B4-BE49-F238E27FC236}">
                <a16:creationId xmlns:a16="http://schemas.microsoft.com/office/drawing/2014/main" id="{0E499139-1FD9-FD27-6CE3-659CD8C122E2}"/>
              </a:ext>
            </a:extLst>
          </p:cNvPr>
          <p:cNvPicPr>
            <a:picLocks noChangeAspect="1"/>
          </p:cNvPicPr>
          <p:nvPr/>
        </p:nvPicPr>
        <p:blipFill>
          <a:blip r:embed="rId9"/>
          <a:stretch>
            <a:fillRect/>
          </a:stretch>
        </p:blipFill>
        <p:spPr>
          <a:xfrm>
            <a:off x="5701050" y="3787406"/>
            <a:ext cx="915900" cy="916950"/>
          </a:xfrm>
          <a:prstGeom prst="rect">
            <a:avLst/>
          </a:prstGeom>
        </p:spPr>
      </p:pic>
      <p:pic>
        <p:nvPicPr>
          <p:cNvPr id="22" name="Picture 21" descr="A blue circle with white text and a triangle&#10;&#10;Description automatically generated">
            <a:extLst>
              <a:ext uri="{FF2B5EF4-FFF2-40B4-BE49-F238E27FC236}">
                <a16:creationId xmlns:a16="http://schemas.microsoft.com/office/drawing/2014/main" id="{50361E2B-EBE8-5F42-6A8F-408DAE7B800C}"/>
              </a:ext>
            </a:extLst>
          </p:cNvPr>
          <p:cNvPicPr>
            <a:picLocks noChangeAspect="1"/>
          </p:cNvPicPr>
          <p:nvPr/>
        </p:nvPicPr>
        <p:blipFill>
          <a:blip r:embed="rId10"/>
          <a:stretch>
            <a:fillRect/>
          </a:stretch>
        </p:blipFill>
        <p:spPr>
          <a:xfrm>
            <a:off x="8023050" y="1630050"/>
            <a:ext cx="873900" cy="873900"/>
          </a:xfrm>
          <a:prstGeom prst="rect">
            <a:avLst/>
          </a:prstGeom>
        </p:spPr>
      </p:pic>
      <p:pic>
        <p:nvPicPr>
          <p:cNvPr id="23" name="Picture 22" descr="A logo of a bird with wings&#10;&#10;Description automatically generated">
            <a:extLst>
              <a:ext uri="{FF2B5EF4-FFF2-40B4-BE49-F238E27FC236}">
                <a16:creationId xmlns:a16="http://schemas.microsoft.com/office/drawing/2014/main" id="{9131A771-9A51-77D8-782D-2340EEE9CBF0}"/>
              </a:ext>
            </a:extLst>
          </p:cNvPr>
          <p:cNvPicPr>
            <a:picLocks noChangeAspect="1"/>
          </p:cNvPicPr>
          <p:nvPr/>
        </p:nvPicPr>
        <p:blipFill>
          <a:blip r:embed="rId11"/>
          <a:stretch>
            <a:fillRect/>
          </a:stretch>
        </p:blipFill>
        <p:spPr>
          <a:xfrm>
            <a:off x="8005050" y="3810525"/>
            <a:ext cx="915900" cy="898950"/>
          </a:xfrm>
          <a:prstGeom prst="rect">
            <a:avLst/>
          </a:prstGeom>
        </p:spPr>
      </p:pic>
      <p:pic>
        <p:nvPicPr>
          <p:cNvPr id="24" name="Picture 23" descr="A red shield with white text&#10;&#10;Description automatically generated">
            <a:extLst>
              <a:ext uri="{FF2B5EF4-FFF2-40B4-BE49-F238E27FC236}">
                <a16:creationId xmlns:a16="http://schemas.microsoft.com/office/drawing/2014/main" id="{BDA0348D-C575-A79A-A624-4D70D8F5F21B}"/>
              </a:ext>
            </a:extLst>
          </p:cNvPr>
          <p:cNvPicPr>
            <a:picLocks noChangeAspect="1"/>
          </p:cNvPicPr>
          <p:nvPr/>
        </p:nvPicPr>
        <p:blipFill>
          <a:blip r:embed="rId12"/>
          <a:stretch>
            <a:fillRect/>
          </a:stretch>
        </p:blipFill>
        <p:spPr>
          <a:xfrm>
            <a:off x="10159050" y="1630050"/>
            <a:ext cx="909900" cy="909900"/>
          </a:xfrm>
          <a:prstGeom prst="rect">
            <a:avLst/>
          </a:prstGeom>
        </p:spPr>
      </p:pic>
      <p:pic>
        <p:nvPicPr>
          <p:cNvPr id="25" name="Picture 24" descr="A logo of a warrior&#10;&#10;Description automatically generated">
            <a:extLst>
              <a:ext uri="{FF2B5EF4-FFF2-40B4-BE49-F238E27FC236}">
                <a16:creationId xmlns:a16="http://schemas.microsoft.com/office/drawing/2014/main" id="{EB487BD0-B713-A485-1893-EB5BD061E383}"/>
              </a:ext>
            </a:extLst>
          </p:cNvPr>
          <p:cNvPicPr>
            <a:picLocks noChangeAspect="1"/>
          </p:cNvPicPr>
          <p:nvPr/>
        </p:nvPicPr>
        <p:blipFill>
          <a:blip r:embed="rId13"/>
          <a:stretch>
            <a:fillRect/>
          </a:stretch>
        </p:blipFill>
        <p:spPr>
          <a:xfrm>
            <a:off x="10159050" y="3810525"/>
            <a:ext cx="897900" cy="898950"/>
          </a:xfrm>
          <a:prstGeom prst="rect">
            <a:avLst/>
          </a:prstGeom>
        </p:spPr>
      </p:pic>
      <p:sp>
        <p:nvSpPr>
          <p:cNvPr id="26" name="TextBox 25">
            <a:extLst>
              <a:ext uri="{FF2B5EF4-FFF2-40B4-BE49-F238E27FC236}">
                <a16:creationId xmlns:a16="http://schemas.microsoft.com/office/drawing/2014/main" id="{A7B21D3D-78D5-DF74-82D7-912FD95AB75D}"/>
              </a:ext>
            </a:extLst>
          </p:cNvPr>
          <p:cNvSpPr txBox="1"/>
          <p:nvPr/>
        </p:nvSpPr>
        <p:spPr>
          <a:xfrm>
            <a:off x="4818693" y="2300399"/>
            <a:ext cx="2677200" cy="129266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endParaRPr lang="en-US">
              <a:solidFill>
                <a:schemeClr val="bg1"/>
              </a:solidFill>
              <a:latin typeface="Aptos" panose="020B0004020202020204"/>
              <a:cs typeface="Calibri"/>
            </a:endParaRPr>
          </a:p>
          <a:p>
            <a:pPr algn="ctr"/>
            <a:r>
              <a:rPr lang="en-US" sz="2000">
                <a:solidFill>
                  <a:schemeClr val="bg1"/>
                </a:solidFill>
                <a:ea typeface="+mn-lt"/>
                <a:cs typeface="+mn-lt"/>
              </a:rPr>
              <a:t>All </a:t>
            </a:r>
          </a:p>
          <a:p>
            <a:pPr algn="ctr"/>
            <a:r>
              <a:rPr lang="en-US" sz="2000">
                <a:solidFill>
                  <a:schemeClr val="bg1"/>
                </a:solidFill>
                <a:ea typeface="+mn-lt"/>
                <a:cs typeface="+mn-lt"/>
              </a:rPr>
              <a:t>About Data</a:t>
            </a:r>
            <a:endParaRPr lang="en-US"/>
          </a:p>
          <a:p>
            <a:pPr algn="ctr"/>
            <a:endParaRPr lang="en-US" sz="2000">
              <a:solidFill>
                <a:schemeClr val="bg1"/>
              </a:solidFill>
              <a:latin typeface="Arial"/>
              <a:cs typeface="Arial"/>
            </a:endParaRPr>
          </a:p>
        </p:txBody>
      </p:sp>
      <p:sp>
        <p:nvSpPr>
          <p:cNvPr id="31" name="TextBox 30">
            <a:extLst>
              <a:ext uri="{FF2B5EF4-FFF2-40B4-BE49-F238E27FC236}">
                <a16:creationId xmlns:a16="http://schemas.microsoft.com/office/drawing/2014/main" id="{243B1B0D-6D52-1D3D-1277-FC001EEDD047}"/>
              </a:ext>
            </a:extLst>
          </p:cNvPr>
          <p:cNvSpPr txBox="1"/>
          <p:nvPr/>
        </p:nvSpPr>
        <p:spPr>
          <a:xfrm>
            <a:off x="9938399" y="2564400"/>
            <a:ext cx="1423200"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a:solidFill>
                  <a:schemeClr val="bg1"/>
                </a:solidFill>
                <a:ea typeface="+mn-lt"/>
                <a:cs typeface="+mn-lt"/>
              </a:rPr>
              <a:t>ETL &amp;</a:t>
            </a:r>
          </a:p>
          <a:p>
            <a:pPr algn="ctr"/>
            <a:r>
              <a:rPr lang="en-US" sz="2000">
                <a:solidFill>
                  <a:schemeClr val="bg1"/>
                </a:solidFill>
                <a:ea typeface="+mn-lt"/>
                <a:cs typeface="+mn-lt"/>
              </a:rPr>
              <a:t>Workflows</a:t>
            </a:r>
          </a:p>
          <a:p>
            <a:pPr algn="ctr"/>
            <a:endParaRPr lang="en-US" sz="2000">
              <a:solidFill>
                <a:schemeClr val="bg1"/>
              </a:solidFill>
              <a:latin typeface="Calibri"/>
              <a:ea typeface="Calibri"/>
              <a:cs typeface="Calibri"/>
            </a:endParaRPr>
          </a:p>
        </p:txBody>
      </p:sp>
      <p:sp>
        <p:nvSpPr>
          <p:cNvPr id="32" name="TextBox 31">
            <a:extLst>
              <a:ext uri="{FF2B5EF4-FFF2-40B4-BE49-F238E27FC236}">
                <a16:creationId xmlns:a16="http://schemas.microsoft.com/office/drawing/2014/main" id="{CE11CDF4-2512-FB11-107B-36298A885709}"/>
              </a:ext>
            </a:extLst>
          </p:cNvPr>
          <p:cNvSpPr txBox="1"/>
          <p:nvPr/>
        </p:nvSpPr>
        <p:spPr>
          <a:xfrm>
            <a:off x="3103518" y="2534400"/>
            <a:ext cx="1303200" cy="98488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a:solidFill>
                  <a:schemeClr val="bg1"/>
                </a:solidFill>
                <a:latin typeface="Calibri"/>
                <a:cs typeface="Calibri"/>
              </a:rPr>
              <a:t>Why IPLGPT?</a:t>
            </a:r>
            <a:endParaRPr lang="en-US">
              <a:solidFill>
                <a:schemeClr val="bg1"/>
              </a:solidFill>
            </a:endParaRPr>
          </a:p>
          <a:p>
            <a:endParaRPr lang="en-US">
              <a:solidFill>
                <a:schemeClr val="bg1"/>
              </a:solidFill>
              <a:latin typeface="Calibri"/>
              <a:cs typeface="Arial"/>
            </a:endParaRPr>
          </a:p>
        </p:txBody>
      </p:sp>
      <p:sp>
        <p:nvSpPr>
          <p:cNvPr id="34" name="TextBox 33">
            <a:extLst>
              <a:ext uri="{FF2B5EF4-FFF2-40B4-BE49-F238E27FC236}">
                <a16:creationId xmlns:a16="http://schemas.microsoft.com/office/drawing/2014/main" id="{8FD30DF2-A429-DFE6-DDCB-79C3FFF7CC36}"/>
              </a:ext>
            </a:extLst>
          </p:cNvPr>
          <p:cNvSpPr txBox="1"/>
          <p:nvPr/>
        </p:nvSpPr>
        <p:spPr>
          <a:xfrm>
            <a:off x="328136" y="329921"/>
            <a:ext cx="11987959"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200" b="1">
                <a:solidFill>
                  <a:schemeClr val="bg1"/>
                </a:solidFill>
                <a:latin typeface="Calibri"/>
                <a:cs typeface="Calibri"/>
              </a:rPr>
              <a:t>TABLE OF CONTENT</a:t>
            </a:r>
            <a:endParaRPr lang="en-US" sz="3200">
              <a:latin typeface="Calibri"/>
              <a:cs typeface="Calibri"/>
            </a:endParaRPr>
          </a:p>
        </p:txBody>
      </p:sp>
      <p:sp>
        <p:nvSpPr>
          <p:cNvPr id="35" name="TextBox 34">
            <a:extLst>
              <a:ext uri="{FF2B5EF4-FFF2-40B4-BE49-F238E27FC236}">
                <a16:creationId xmlns:a16="http://schemas.microsoft.com/office/drawing/2014/main" id="{BB9A5259-A20D-C5F9-1FB7-7327ADC693D5}"/>
              </a:ext>
            </a:extLst>
          </p:cNvPr>
          <p:cNvSpPr txBox="1"/>
          <p:nvPr/>
        </p:nvSpPr>
        <p:spPr>
          <a:xfrm>
            <a:off x="7760508" y="5030400"/>
            <a:ext cx="139920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a:solidFill>
                  <a:schemeClr val="bg1"/>
                </a:solidFill>
                <a:latin typeface="Calibri"/>
                <a:cs typeface="Arial"/>
              </a:rPr>
              <a:t>AI Agents</a:t>
            </a:r>
            <a:endParaRPr lang="en-US"/>
          </a:p>
        </p:txBody>
      </p:sp>
      <p:sp>
        <p:nvSpPr>
          <p:cNvPr id="36" name="TextBox 35">
            <a:extLst>
              <a:ext uri="{FF2B5EF4-FFF2-40B4-BE49-F238E27FC236}">
                <a16:creationId xmlns:a16="http://schemas.microsoft.com/office/drawing/2014/main" id="{CE169C5C-3E08-7065-3C0A-8F37BF31B168}"/>
              </a:ext>
            </a:extLst>
          </p:cNvPr>
          <p:cNvSpPr txBox="1"/>
          <p:nvPr/>
        </p:nvSpPr>
        <p:spPr>
          <a:xfrm>
            <a:off x="9900526" y="4830418"/>
            <a:ext cx="147120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a:solidFill>
                  <a:schemeClr val="bg1"/>
                </a:solidFill>
                <a:latin typeface="Calibri"/>
                <a:cs typeface="Calibri"/>
              </a:rPr>
              <a:t>Demo</a:t>
            </a:r>
            <a:endParaRPr lang="en-US"/>
          </a:p>
        </p:txBody>
      </p:sp>
      <p:sp>
        <p:nvSpPr>
          <p:cNvPr id="2" name="TextBox 1">
            <a:extLst>
              <a:ext uri="{FF2B5EF4-FFF2-40B4-BE49-F238E27FC236}">
                <a16:creationId xmlns:a16="http://schemas.microsoft.com/office/drawing/2014/main" id="{761D158E-75D5-0A18-9502-9D45F6D11BCC}"/>
              </a:ext>
            </a:extLst>
          </p:cNvPr>
          <p:cNvSpPr txBox="1"/>
          <p:nvPr/>
        </p:nvSpPr>
        <p:spPr>
          <a:xfrm>
            <a:off x="3050398" y="4790399"/>
            <a:ext cx="1579200"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a:solidFill>
                  <a:schemeClr val="bg1"/>
                </a:solidFill>
                <a:ea typeface="+mn-lt"/>
                <a:cs typeface="+mn-lt"/>
              </a:rPr>
              <a:t>RAG </a:t>
            </a:r>
          </a:p>
          <a:p>
            <a:pPr algn="ctr"/>
            <a:r>
              <a:rPr lang="en-US" sz="2000">
                <a:solidFill>
                  <a:schemeClr val="bg1"/>
                </a:solidFill>
                <a:ea typeface="+mn-lt"/>
                <a:cs typeface="+mn-lt"/>
              </a:rPr>
              <a:t>Architecture</a:t>
            </a:r>
          </a:p>
          <a:p>
            <a:pPr algn="ctr"/>
            <a:endParaRPr lang="en-US" sz="2000">
              <a:solidFill>
                <a:schemeClr val="bg1"/>
              </a:solidFill>
              <a:latin typeface="Calibri"/>
              <a:cs typeface="Calibri"/>
            </a:endParaRPr>
          </a:p>
        </p:txBody>
      </p:sp>
      <p:sp>
        <p:nvSpPr>
          <p:cNvPr id="27" name="TextBox 26">
            <a:extLst>
              <a:ext uri="{FF2B5EF4-FFF2-40B4-BE49-F238E27FC236}">
                <a16:creationId xmlns:a16="http://schemas.microsoft.com/office/drawing/2014/main" id="{1C895F0C-9709-621B-9F43-25D665D1C9D5}"/>
              </a:ext>
            </a:extLst>
          </p:cNvPr>
          <p:cNvSpPr txBox="1"/>
          <p:nvPr/>
        </p:nvSpPr>
        <p:spPr>
          <a:xfrm>
            <a:off x="7088400" y="2594400"/>
            <a:ext cx="2743200"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a:solidFill>
                  <a:srgbClr val="FFFFFF"/>
                </a:solidFill>
                <a:latin typeface="Calibri"/>
                <a:cs typeface="Segoe UI"/>
              </a:rPr>
              <a:t>Tech-Stack</a:t>
            </a:r>
            <a:r>
              <a:rPr lang="en-US" sz="2000">
                <a:latin typeface="Calibri"/>
                <a:cs typeface="Segoe UI"/>
              </a:rPr>
              <a:t>​</a:t>
            </a:r>
          </a:p>
          <a:p>
            <a:pPr algn="ctr"/>
            <a:r>
              <a:rPr lang="en-US" sz="2000">
                <a:solidFill>
                  <a:srgbClr val="FFFFFF"/>
                </a:solidFill>
                <a:latin typeface="Calibri"/>
                <a:cs typeface="Segoe UI"/>
              </a:rPr>
              <a:t>Used</a:t>
            </a:r>
            <a:r>
              <a:rPr lang="en-US" sz="2000">
                <a:latin typeface="Calibri"/>
                <a:cs typeface="Segoe UI"/>
              </a:rPr>
              <a:t>​</a:t>
            </a:r>
          </a:p>
        </p:txBody>
      </p:sp>
      <p:sp>
        <p:nvSpPr>
          <p:cNvPr id="28" name="TextBox 27">
            <a:extLst>
              <a:ext uri="{FF2B5EF4-FFF2-40B4-BE49-F238E27FC236}">
                <a16:creationId xmlns:a16="http://schemas.microsoft.com/office/drawing/2014/main" id="{0BC91215-53EE-985B-D46D-3C22D30F677E}"/>
              </a:ext>
            </a:extLst>
          </p:cNvPr>
          <p:cNvSpPr txBox="1"/>
          <p:nvPr/>
        </p:nvSpPr>
        <p:spPr>
          <a:xfrm>
            <a:off x="716398" y="5030399"/>
            <a:ext cx="142320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a:solidFill>
                  <a:schemeClr val="bg1"/>
                </a:solidFill>
                <a:ea typeface="+mn-lt"/>
                <a:cs typeface="+mn-lt"/>
              </a:rPr>
              <a:t>Analytics</a:t>
            </a:r>
            <a:endParaRPr lang="en-US"/>
          </a:p>
        </p:txBody>
      </p:sp>
      <p:sp>
        <p:nvSpPr>
          <p:cNvPr id="33" name="TextBox 32">
            <a:extLst>
              <a:ext uri="{FF2B5EF4-FFF2-40B4-BE49-F238E27FC236}">
                <a16:creationId xmlns:a16="http://schemas.microsoft.com/office/drawing/2014/main" id="{DE2FA329-0ABF-9A21-ED87-D8883DBBE673}"/>
              </a:ext>
            </a:extLst>
          </p:cNvPr>
          <p:cNvSpPr txBox="1"/>
          <p:nvPr/>
        </p:nvSpPr>
        <p:spPr>
          <a:xfrm>
            <a:off x="5498508" y="4832399"/>
            <a:ext cx="1399200"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a:solidFill>
                  <a:schemeClr val="bg1"/>
                </a:solidFill>
                <a:latin typeface="Calibri"/>
                <a:cs typeface="Arial"/>
              </a:rPr>
              <a:t>User </a:t>
            </a:r>
            <a:br>
              <a:rPr lang="en-US" sz="2000">
                <a:solidFill>
                  <a:schemeClr val="bg1"/>
                </a:solidFill>
                <a:latin typeface="Calibri"/>
                <a:cs typeface="Arial"/>
              </a:rPr>
            </a:br>
            <a:r>
              <a:rPr lang="en-US" sz="2000">
                <a:solidFill>
                  <a:schemeClr val="bg1"/>
                </a:solidFill>
                <a:latin typeface="Calibri"/>
                <a:cs typeface="Arial"/>
              </a:rPr>
              <a:t>Experience</a:t>
            </a:r>
          </a:p>
        </p:txBody>
      </p:sp>
    </p:spTree>
    <p:extLst>
      <p:ext uri="{BB962C8B-B14F-4D97-AF65-F5344CB8AC3E}">
        <p14:creationId xmlns:p14="http://schemas.microsoft.com/office/powerpoint/2010/main" val="12730097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tadium with people in the stands&#10;&#10;Description automatically generated">
            <a:extLst>
              <a:ext uri="{FF2B5EF4-FFF2-40B4-BE49-F238E27FC236}">
                <a16:creationId xmlns:a16="http://schemas.microsoft.com/office/drawing/2014/main" id="{C0E5F86E-639E-63EB-8680-0BCBDA067B95}"/>
              </a:ext>
            </a:extLst>
          </p:cNvPr>
          <p:cNvPicPr>
            <a:picLocks noChangeAspect="1"/>
          </p:cNvPicPr>
          <p:nvPr/>
        </p:nvPicPr>
        <p:blipFill>
          <a:blip r:embed="rId2"/>
          <a:stretch>
            <a:fillRect/>
          </a:stretch>
        </p:blipFill>
        <p:spPr>
          <a:xfrm>
            <a:off x="-696" y="-74499"/>
            <a:ext cx="12319342" cy="6996544"/>
          </a:xfrm>
          <a:prstGeom prst="rect">
            <a:avLst/>
          </a:prstGeom>
        </p:spPr>
      </p:pic>
      <p:sp>
        <p:nvSpPr>
          <p:cNvPr id="4" name="TextBox 3">
            <a:extLst>
              <a:ext uri="{FF2B5EF4-FFF2-40B4-BE49-F238E27FC236}">
                <a16:creationId xmlns:a16="http://schemas.microsoft.com/office/drawing/2014/main" id="{5F6C4991-1C2D-4850-37F6-312B8E077003}"/>
              </a:ext>
            </a:extLst>
          </p:cNvPr>
          <p:cNvSpPr txBox="1"/>
          <p:nvPr/>
        </p:nvSpPr>
        <p:spPr>
          <a:xfrm>
            <a:off x="-3482" y="-1087"/>
            <a:ext cx="12313645" cy="1015888"/>
          </a:xfrm>
          <a:prstGeom prst="rect">
            <a:avLst/>
          </a:prstGeom>
        </p:spPr>
        <p:txBody>
          <a:bodyPr rot="0" spcFirstLastPara="0" vert="horz" lIns="109728" tIns="109728" rIns="109728" bIns="91440" numCol="1" spcCol="0" rtlCol="0" fromWordArt="0" anchor="b" anchorCtr="0" forceAA="0" compatLnSpc="1">
            <a:prstTxWarp prst="textNoShape">
              <a:avLst/>
            </a:prstTxWarp>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30000"/>
              </a:lnSpc>
              <a:spcBef>
                <a:spcPct val="0"/>
              </a:spcBef>
              <a:spcAft>
                <a:spcPts val="600"/>
              </a:spcAft>
            </a:pPr>
            <a:r>
              <a:rPr lang="en-US" sz="3200" b="1" spc="150">
                <a:solidFill>
                  <a:schemeClr val="bg1"/>
                </a:solidFill>
                <a:latin typeface="Calibri"/>
                <a:ea typeface="Calibri"/>
                <a:cs typeface="Calibri"/>
              </a:rPr>
              <a:t>BUSINESS PROBLEM</a:t>
            </a:r>
            <a:endParaRPr lang="en-US"/>
          </a:p>
        </p:txBody>
      </p:sp>
      <p:cxnSp>
        <p:nvCxnSpPr>
          <p:cNvPr id="9" name="Straight Arrow Connector 8">
            <a:extLst>
              <a:ext uri="{FF2B5EF4-FFF2-40B4-BE49-F238E27FC236}">
                <a16:creationId xmlns:a16="http://schemas.microsoft.com/office/drawing/2014/main" id="{5EAB10EC-3A40-5690-819A-45FC66E4CAF2}"/>
              </a:ext>
            </a:extLst>
          </p:cNvPr>
          <p:cNvCxnSpPr/>
          <p:nvPr/>
        </p:nvCxnSpPr>
        <p:spPr>
          <a:xfrm>
            <a:off x="7366800" y="2047800"/>
            <a:ext cx="3290400" cy="2400"/>
          </a:xfrm>
          <a:prstGeom prst="straightConnector1">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E8CFDE22-E39F-F99C-40A1-575070993013}"/>
              </a:ext>
            </a:extLst>
          </p:cNvPr>
          <p:cNvCxnSpPr>
            <a:cxnSpLocks/>
          </p:cNvCxnSpPr>
          <p:nvPr/>
        </p:nvCxnSpPr>
        <p:spPr>
          <a:xfrm>
            <a:off x="7366800" y="2935800"/>
            <a:ext cx="3290400" cy="2400"/>
          </a:xfrm>
          <a:prstGeom prst="straightConnector1">
            <a:avLst/>
          </a:prstGeom>
          <a:ln>
            <a:solidFill>
              <a:schemeClr val="accent5"/>
            </a:solidFill>
          </a:ln>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7778270B-0E8E-206C-7C7C-70314D46D3D5}"/>
              </a:ext>
            </a:extLst>
          </p:cNvPr>
          <p:cNvCxnSpPr>
            <a:cxnSpLocks/>
          </p:cNvCxnSpPr>
          <p:nvPr/>
        </p:nvCxnSpPr>
        <p:spPr>
          <a:xfrm>
            <a:off x="7366800" y="3757800"/>
            <a:ext cx="3290400" cy="2400"/>
          </a:xfrm>
          <a:prstGeom prst="straightConnector1">
            <a:avLst/>
          </a:prstGeom>
          <a:ln>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994089E5-99F6-2AD2-3E0D-1A708F7FDDB7}"/>
              </a:ext>
            </a:extLst>
          </p:cNvPr>
          <p:cNvCxnSpPr>
            <a:cxnSpLocks/>
          </p:cNvCxnSpPr>
          <p:nvPr/>
        </p:nvCxnSpPr>
        <p:spPr>
          <a:xfrm>
            <a:off x="7366800" y="4645800"/>
            <a:ext cx="3290400" cy="2400"/>
          </a:xfrm>
          <a:prstGeom prst="straightConnector1">
            <a:avLst/>
          </a:prstGeom>
          <a:ln>
            <a:solidFill>
              <a:srgbClr val="92D050"/>
            </a:solidFill>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C995A7BF-1DC0-E5BB-0174-553F077DABA5}"/>
              </a:ext>
            </a:extLst>
          </p:cNvPr>
          <p:cNvCxnSpPr>
            <a:cxnSpLocks/>
          </p:cNvCxnSpPr>
          <p:nvPr/>
        </p:nvCxnSpPr>
        <p:spPr>
          <a:xfrm>
            <a:off x="7366800" y="5479800"/>
            <a:ext cx="3290400" cy="2400"/>
          </a:xfrm>
          <a:prstGeom prst="straightConnector1">
            <a:avLst/>
          </a:prstGeom>
          <a:ln>
            <a:solidFill>
              <a:schemeClr val="accent4">
                <a:lumMod val="40000"/>
                <a:lumOff val="60000"/>
              </a:schemeClr>
            </a:solidFill>
          </a:ln>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68730FA6-4986-1FD9-752C-9A48F5024D4B}"/>
              </a:ext>
            </a:extLst>
          </p:cNvPr>
          <p:cNvSpPr txBox="1"/>
          <p:nvPr/>
        </p:nvSpPr>
        <p:spPr>
          <a:xfrm>
            <a:off x="7412400" y="1310400"/>
            <a:ext cx="2743200" cy="369332"/>
          </a:xfrm>
          <a:prstGeom prst="rect">
            <a:avLst/>
          </a:prstGeom>
          <a:solidFill>
            <a:schemeClr val="accent2"/>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latin typeface="Calibri"/>
                <a:ea typeface="Calibri"/>
                <a:cs typeface="Calibri"/>
              </a:rPr>
              <a:t>FIRST EDITION</a:t>
            </a:r>
          </a:p>
        </p:txBody>
      </p:sp>
      <p:sp>
        <p:nvSpPr>
          <p:cNvPr id="15" name="TextBox 14">
            <a:extLst>
              <a:ext uri="{FF2B5EF4-FFF2-40B4-BE49-F238E27FC236}">
                <a16:creationId xmlns:a16="http://schemas.microsoft.com/office/drawing/2014/main" id="{EEC89710-4609-EBA8-7195-8AE7420FAAF6}"/>
              </a:ext>
            </a:extLst>
          </p:cNvPr>
          <p:cNvSpPr txBox="1"/>
          <p:nvPr/>
        </p:nvSpPr>
        <p:spPr>
          <a:xfrm>
            <a:off x="7296000" y="1680000"/>
            <a:ext cx="15240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b="1">
                <a:solidFill>
                  <a:schemeClr val="accent2"/>
                </a:solidFill>
                <a:latin typeface="Calibri"/>
                <a:ea typeface="Calibri"/>
                <a:cs typeface="Calibri"/>
              </a:rPr>
              <a:t>2008</a:t>
            </a:r>
          </a:p>
        </p:txBody>
      </p:sp>
      <p:sp>
        <p:nvSpPr>
          <p:cNvPr id="16" name="TextBox 15">
            <a:extLst>
              <a:ext uri="{FF2B5EF4-FFF2-40B4-BE49-F238E27FC236}">
                <a16:creationId xmlns:a16="http://schemas.microsoft.com/office/drawing/2014/main" id="{2A38BDBA-0438-C13B-DB86-EB85AC7E8419}"/>
              </a:ext>
            </a:extLst>
          </p:cNvPr>
          <p:cNvSpPr txBox="1"/>
          <p:nvPr/>
        </p:nvSpPr>
        <p:spPr>
          <a:xfrm>
            <a:off x="7412399" y="2228400"/>
            <a:ext cx="2743200" cy="369332"/>
          </a:xfrm>
          <a:prstGeom prst="rect">
            <a:avLst/>
          </a:prstGeom>
          <a:solidFill>
            <a:schemeClr val="accent5"/>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latin typeface="Calibri"/>
                <a:ea typeface="Calibri"/>
                <a:cs typeface="Calibri"/>
              </a:rPr>
              <a:t>FORMAT</a:t>
            </a:r>
          </a:p>
        </p:txBody>
      </p:sp>
      <p:sp>
        <p:nvSpPr>
          <p:cNvPr id="17" name="TextBox 16">
            <a:extLst>
              <a:ext uri="{FF2B5EF4-FFF2-40B4-BE49-F238E27FC236}">
                <a16:creationId xmlns:a16="http://schemas.microsoft.com/office/drawing/2014/main" id="{4B8250AD-CA21-DBAB-6381-C3DC164BEE11}"/>
              </a:ext>
            </a:extLst>
          </p:cNvPr>
          <p:cNvSpPr txBox="1"/>
          <p:nvPr/>
        </p:nvSpPr>
        <p:spPr>
          <a:xfrm>
            <a:off x="7412399" y="3056400"/>
            <a:ext cx="2743200" cy="369332"/>
          </a:xfrm>
          <a:prstGeom prst="rect">
            <a:avLst/>
          </a:prstGeom>
          <a:solidFill>
            <a:srgbClr val="FFFF00"/>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latin typeface="Calibri"/>
                <a:ea typeface="Calibri"/>
                <a:cs typeface="Calibri"/>
              </a:rPr>
              <a:t>NUMBER OF TEAMS</a:t>
            </a:r>
          </a:p>
        </p:txBody>
      </p:sp>
      <p:sp>
        <p:nvSpPr>
          <p:cNvPr id="18" name="TextBox 17">
            <a:extLst>
              <a:ext uri="{FF2B5EF4-FFF2-40B4-BE49-F238E27FC236}">
                <a16:creationId xmlns:a16="http://schemas.microsoft.com/office/drawing/2014/main" id="{21654168-15D8-18A2-44BB-BA5336A71A3F}"/>
              </a:ext>
            </a:extLst>
          </p:cNvPr>
          <p:cNvSpPr txBox="1"/>
          <p:nvPr/>
        </p:nvSpPr>
        <p:spPr>
          <a:xfrm>
            <a:off x="7412399" y="3878400"/>
            <a:ext cx="2743200" cy="369332"/>
          </a:xfrm>
          <a:prstGeom prst="rect">
            <a:avLst/>
          </a:prstGeom>
          <a:solidFill>
            <a:srgbClr val="00B050"/>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latin typeface="Calibri"/>
                <a:ea typeface="Calibri"/>
                <a:cs typeface="Calibri"/>
              </a:rPr>
              <a:t>ADMINISTRATOR</a:t>
            </a:r>
            <a:endParaRPr lang="en-US"/>
          </a:p>
        </p:txBody>
      </p:sp>
      <p:sp>
        <p:nvSpPr>
          <p:cNvPr id="19" name="TextBox 18">
            <a:extLst>
              <a:ext uri="{FF2B5EF4-FFF2-40B4-BE49-F238E27FC236}">
                <a16:creationId xmlns:a16="http://schemas.microsoft.com/office/drawing/2014/main" id="{E772ACA5-2F63-8AE0-93A9-C44E1DD4E18C}"/>
              </a:ext>
            </a:extLst>
          </p:cNvPr>
          <p:cNvSpPr txBox="1"/>
          <p:nvPr/>
        </p:nvSpPr>
        <p:spPr>
          <a:xfrm>
            <a:off x="7412399" y="4790400"/>
            <a:ext cx="2743200" cy="369332"/>
          </a:xfrm>
          <a:prstGeom prst="rect">
            <a:avLst/>
          </a:prstGeom>
          <a:solidFill>
            <a:srgbClr val="00B0F0"/>
          </a:solidFill>
          <a:ln>
            <a:solidFill>
              <a:srgbClr val="00B0F0"/>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latin typeface="Calibri"/>
                <a:ea typeface="Calibri"/>
                <a:cs typeface="Calibri"/>
              </a:rPr>
              <a:t>HEADQUARTERS</a:t>
            </a:r>
            <a:endParaRPr lang="en-US"/>
          </a:p>
        </p:txBody>
      </p:sp>
      <p:sp>
        <p:nvSpPr>
          <p:cNvPr id="20" name="TextBox 19">
            <a:extLst>
              <a:ext uri="{FF2B5EF4-FFF2-40B4-BE49-F238E27FC236}">
                <a16:creationId xmlns:a16="http://schemas.microsoft.com/office/drawing/2014/main" id="{ED84B951-8444-5CAA-1279-B4F78EFD1EC7}"/>
              </a:ext>
            </a:extLst>
          </p:cNvPr>
          <p:cNvSpPr txBox="1"/>
          <p:nvPr/>
        </p:nvSpPr>
        <p:spPr>
          <a:xfrm>
            <a:off x="7295999" y="3426000"/>
            <a:ext cx="15240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b="1">
                <a:solidFill>
                  <a:srgbClr val="FFFF00"/>
                </a:solidFill>
                <a:latin typeface="Calibri"/>
                <a:ea typeface="Calibri"/>
                <a:cs typeface="Calibri"/>
              </a:rPr>
              <a:t>10</a:t>
            </a:r>
          </a:p>
        </p:txBody>
      </p:sp>
      <p:sp>
        <p:nvSpPr>
          <p:cNvPr id="21" name="TextBox 20">
            <a:extLst>
              <a:ext uri="{FF2B5EF4-FFF2-40B4-BE49-F238E27FC236}">
                <a16:creationId xmlns:a16="http://schemas.microsoft.com/office/drawing/2014/main" id="{418646A4-0AF3-A35E-D8BE-0146C3B200D3}"/>
              </a:ext>
            </a:extLst>
          </p:cNvPr>
          <p:cNvSpPr txBox="1"/>
          <p:nvPr/>
        </p:nvSpPr>
        <p:spPr>
          <a:xfrm>
            <a:off x="7295999" y="2598000"/>
            <a:ext cx="15240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b="1">
                <a:solidFill>
                  <a:schemeClr val="accent5">
                    <a:lumMod val="75000"/>
                  </a:schemeClr>
                </a:solidFill>
                <a:latin typeface="Calibri"/>
                <a:ea typeface="Calibri"/>
                <a:cs typeface="Calibri"/>
              </a:rPr>
              <a:t>T20</a:t>
            </a:r>
          </a:p>
        </p:txBody>
      </p:sp>
      <p:sp>
        <p:nvSpPr>
          <p:cNvPr id="22" name="TextBox 21">
            <a:extLst>
              <a:ext uri="{FF2B5EF4-FFF2-40B4-BE49-F238E27FC236}">
                <a16:creationId xmlns:a16="http://schemas.microsoft.com/office/drawing/2014/main" id="{7D5878EF-32F8-490A-7375-2A485759780B}"/>
              </a:ext>
            </a:extLst>
          </p:cNvPr>
          <p:cNvSpPr txBox="1"/>
          <p:nvPr/>
        </p:nvSpPr>
        <p:spPr>
          <a:xfrm>
            <a:off x="7295998" y="4307999"/>
            <a:ext cx="15240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b="1">
                <a:solidFill>
                  <a:srgbClr val="00B050"/>
                </a:solidFill>
                <a:latin typeface="Calibri"/>
                <a:ea typeface="Calibri"/>
                <a:cs typeface="Calibri"/>
              </a:rPr>
              <a:t>BCCI</a:t>
            </a:r>
            <a:endParaRPr lang="en-US">
              <a:solidFill>
                <a:srgbClr val="00B050"/>
              </a:solidFill>
            </a:endParaRPr>
          </a:p>
        </p:txBody>
      </p:sp>
      <p:sp>
        <p:nvSpPr>
          <p:cNvPr id="23" name="TextBox 22">
            <a:extLst>
              <a:ext uri="{FF2B5EF4-FFF2-40B4-BE49-F238E27FC236}">
                <a16:creationId xmlns:a16="http://schemas.microsoft.com/office/drawing/2014/main" id="{E13FFAD5-00B8-A4F5-592F-72B855C112C1}"/>
              </a:ext>
            </a:extLst>
          </p:cNvPr>
          <p:cNvSpPr txBox="1"/>
          <p:nvPr/>
        </p:nvSpPr>
        <p:spPr>
          <a:xfrm>
            <a:off x="7295998" y="5153999"/>
            <a:ext cx="27840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rgbClr val="00B0F0"/>
                </a:solidFill>
                <a:latin typeface="Calibri"/>
                <a:ea typeface="Calibri"/>
                <a:cs typeface="Calibri"/>
              </a:rPr>
              <a:t>MUMBAI, MAHARASHTRA</a:t>
            </a:r>
          </a:p>
        </p:txBody>
      </p:sp>
      <p:sp>
        <p:nvSpPr>
          <p:cNvPr id="24" name="TextBox 23">
            <a:extLst>
              <a:ext uri="{FF2B5EF4-FFF2-40B4-BE49-F238E27FC236}">
                <a16:creationId xmlns:a16="http://schemas.microsoft.com/office/drawing/2014/main" id="{013F0D31-6F0C-C672-0DE1-A14424AA94AC}"/>
              </a:ext>
            </a:extLst>
          </p:cNvPr>
          <p:cNvSpPr txBox="1"/>
          <p:nvPr/>
        </p:nvSpPr>
        <p:spPr>
          <a:xfrm>
            <a:off x="856000" y="1300900"/>
            <a:ext cx="5802800" cy="6217087"/>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endParaRPr lang="en-US" sz="1600" b="1">
              <a:solidFill>
                <a:srgbClr val="ECECEC"/>
              </a:solidFill>
              <a:latin typeface="Calibri"/>
              <a:ea typeface="+mn-lt"/>
              <a:cs typeface="+mn-lt"/>
            </a:endParaRPr>
          </a:p>
          <a:p>
            <a:pPr algn="just"/>
            <a:endParaRPr lang="en-US" sz="1600">
              <a:solidFill>
                <a:srgbClr val="000000"/>
              </a:solidFill>
              <a:latin typeface="Segoe UI"/>
              <a:ea typeface="+mn-lt"/>
              <a:cs typeface="Segoe UI"/>
            </a:endParaRPr>
          </a:p>
          <a:p>
            <a:pPr marL="285750" indent="-285750" algn="just">
              <a:buFont typeface="Arial"/>
              <a:buChar char="•"/>
            </a:pPr>
            <a:r>
              <a:rPr lang="en-US" sz="2400">
                <a:solidFill>
                  <a:srgbClr val="ECECEC"/>
                </a:solidFill>
                <a:ea typeface="+mn-lt"/>
                <a:cs typeface="+mn-lt"/>
              </a:rPr>
              <a:t>Fan's   Engagement</a:t>
            </a:r>
          </a:p>
          <a:p>
            <a:pPr algn="just"/>
            <a:endParaRPr lang="en-US" sz="2400">
              <a:solidFill>
                <a:srgbClr val="ECECEC"/>
              </a:solidFill>
              <a:latin typeface="Aptos"/>
              <a:ea typeface="+mn-lt"/>
              <a:cs typeface="+mn-lt"/>
            </a:endParaRPr>
          </a:p>
          <a:p>
            <a:pPr marL="285750" indent="-285750" algn="just">
              <a:buFont typeface="Arial"/>
              <a:buChar char="•"/>
            </a:pPr>
            <a:r>
              <a:rPr lang="en-US" sz="2400">
                <a:solidFill>
                  <a:srgbClr val="ECECEC"/>
                </a:solidFill>
                <a:latin typeface="Aptos"/>
                <a:ea typeface="+mn-lt"/>
                <a:cs typeface="+mn-lt"/>
              </a:rPr>
              <a:t>Fantasy sport support</a:t>
            </a:r>
          </a:p>
          <a:p>
            <a:pPr marL="285750" indent="-285750" algn="just">
              <a:buFont typeface="Arial"/>
              <a:buChar char="•"/>
            </a:pPr>
            <a:endParaRPr lang="en-US" sz="2400">
              <a:solidFill>
                <a:srgbClr val="ECECEC"/>
              </a:solidFill>
              <a:latin typeface="Aptos"/>
              <a:ea typeface="+mn-lt"/>
              <a:cs typeface="+mn-lt"/>
            </a:endParaRPr>
          </a:p>
          <a:p>
            <a:pPr marL="285750" indent="-285750" algn="just">
              <a:buFont typeface="Arial"/>
              <a:buChar char="•"/>
            </a:pPr>
            <a:r>
              <a:rPr lang="en-US" sz="2400">
                <a:solidFill>
                  <a:srgbClr val="ECECEC"/>
                </a:solidFill>
                <a:latin typeface="Aptos"/>
                <a:ea typeface="+mn-lt"/>
                <a:cs typeface="+mn-lt"/>
              </a:rPr>
              <a:t>Interactive quizzes and trivia</a:t>
            </a:r>
          </a:p>
          <a:p>
            <a:pPr marL="285750" indent="-285750" algn="just">
              <a:buFont typeface="Arial"/>
              <a:buChar char="•"/>
            </a:pPr>
            <a:endParaRPr lang="en-US" sz="2400">
              <a:solidFill>
                <a:srgbClr val="ECECEC"/>
              </a:solidFill>
              <a:latin typeface="Aptos" panose="020B0004020202020204"/>
              <a:ea typeface="Calibri"/>
              <a:cs typeface="Calibri"/>
            </a:endParaRPr>
          </a:p>
          <a:p>
            <a:pPr marL="285750" indent="-285750" algn="just">
              <a:buFont typeface="Arial"/>
              <a:buChar char="•"/>
            </a:pPr>
            <a:r>
              <a:rPr lang="en-US" sz="2400">
                <a:solidFill>
                  <a:srgbClr val="ECECEC"/>
                </a:solidFill>
                <a:latin typeface="Aptos" panose="020B0004020202020204"/>
                <a:ea typeface="Calibri"/>
                <a:cs typeface="Calibri"/>
              </a:rPr>
              <a:t>Fan community building</a:t>
            </a:r>
          </a:p>
          <a:p>
            <a:pPr marL="285750" indent="-285750" algn="just">
              <a:buFont typeface="Arial"/>
              <a:buChar char="•"/>
            </a:pPr>
            <a:endParaRPr lang="en-US" sz="2400">
              <a:solidFill>
                <a:srgbClr val="ECECEC"/>
              </a:solidFill>
              <a:latin typeface="Aptos" panose="020B0004020202020204"/>
              <a:ea typeface="Calibri"/>
              <a:cs typeface="Calibri"/>
            </a:endParaRPr>
          </a:p>
          <a:p>
            <a:pPr marL="285750" indent="-285750" algn="just">
              <a:buFont typeface="Arial"/>
              <a:buChar char="•"/>
            </a:pPr>
            <a:r>
              <a:rPr lang="en-US" sz="2400">
                <a:solidFill>
                  <a:srgbClr val="ECECEC"/>
                </a:solidFill>
                <a:latin typeface="Aptos" panose="020B0004020202020204"/>
                <a:cs typeface="Calibri"/>
              </a:rPr>
              <a:t>Increase brand presence</a:t>
            </a:r>
          </a:p>
          <a:p>
            <a:pPr algn="just"/>
            <a:endParaRPr lang="en-US" sz="2400">
              <a:solidFill>
                <a:srgbClr val="000000"/>
              </a:solidFill>
              <a:latin typeface="Aptos" panose="020B0004020202020204"/>
              <a:cs typeface="Calibri"/>
            </a:endParaRPr>
          </a:p>
          <a:p>
            <a:pPr marL="285750" indent="-285750" algn="just">
              <a:buFont typeface="Arial"/>
              <a:buChar char="•"/>
            </a:pPr>
            <a:endParaRPr lang="en-US" b="1">
              <a:solidFill>
                <a:srgbClr val="00B0F0"/>
              </a:solidFill>
              <a:latin typeface="Aptos" panose="020B0004020202020204"/>
              <a:cs typeface="Calibri"/>
            </a:endParaRPr>
          </a:p>
          <a:p>
            <a:pPr marL="285750" indent="-285750" algn="just">
              <a:buFont typeface="Arial"/>
              <a:buChar char="•"/>
            </a:pPr>
            <a:endParaRPr lang="en-US" b="1">
              <a:solidFill>
                <a:srgbClr val="ECECEC"/>
              </a:solidFill>
              <a:latin typeface="Aptos" panose="020B0004020202020204"/>
              <a:cs typeface="Calibri"/>
            </a:endParaRPr>
          </a:p>
          <a:p>
            <a:pPr marL="285750" indent="-285750" algn="just">
              <a:buFont typeface="Arial"/>
              <a:buChar char="•"/>
            </a:pPr>
            <a:endParaRPr lang="en-US" b="1">
              <a:solidFill>
                <a:srgbClr val="ECECEC"/>
              </a:solidFill>
              <a:latin typeface="Calibri"/>
              <a:cs typeface="Calibri"/>
            </a:endParaRPr>
          </a:p>
          <a:p>
            <a:pPr marL="285750" indent="-285750" algn="just">
              <a:buFont typeface="Arial"/>
              <a:buChar char="•"/>
            </a:pPr>
            <a:endParaRPr lang="en-US" b="1">
              <a:solidFill>
                <a:srgbClr val="ECECEC"/>
              </a:solidFill>
              <a:latin typeface="Calibri"/>
              <a:cs typeface="Calibri"/>
            </a:endParaRPr>
          </a:p>
          <a:p>
            <a:pPr algn="just"/>
            <a:br>
              <a:rPr lang="en-US"/>
            </a:br>
            <a:endParaRPr lang="en-US"/>
          </a:p>
          <a:p>
            <a:pPr marL="285750" indent="-285750" algn="just">
              <a:buFont typeface="Arial"/>
              <a:buChar char="•"/>
            </a:pPr>
            <a:endParaRPr lang="en-US" b="1">
              <a:solidFill>
                <a:srgbClr val="ECECEC"/>
              </a:solidFill>
              <a:latin typeface="Aptos"/>
              <a:ea typeface="Calibri"/>
              <a:cs typeface="Calibri"/>
            </a:endParaRPr>
          </a:p>
        </p:txBody>
      </p:sp>
    </p:spTree>
    <p:extLst>
      <p:ext uri="{BB962C8B-B14F-4D97-AF65-F5344CB8AC3E}">
        <p14:creationId xmlns:p14="http://schemas.microsoft.com/office/powerpoint/2010/main" val="32999038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tadium with people in the stands&#10;&#10;Description automatically generated">
            <a:extLst>
              <a:ext uri="{FF2B5EF4-FFF2-40B4-BE49-F238E27FC236}">
                <a16:creationId xmlns:a16="http://schemas.microsoft.com/office/drawing/2014/main" id="{0B4555C4-B5E0-A226-ED6D-352A75AF7A9D}"/>
              </a:ext>
            </a:extLst>
          </p:cNvPr>
          <p:cNvPicPr>
            <a:picLocks noChangeAspect="1"/>
          </p:cNvPicPr>
          <p:nvPr/>
        </p:nvPicPr>
        <p:blipFill>
          <a:blip r:embed="rId2"/>
          <a:stretch>
            <a:fillRect/>
          </a:stretch>
        </p:blipFill>
        <p:spPr>
          <a:xfrm>
            <a:off x="-696" y="-416"/>
            <a:ext cx="12319342" cy="6996544"/>
          </a:xfrm>
          <a:prstGeom prst="rect">
            <a:avLst/>
          </a:prstGeom>
        </p:spPr>
      </p:pic>
      <p:sp>
        <p:nvSpPr>
          <p:cNvPr id="4" name="Oval 3">
            <a:extLst>
              <a:ext uri="{FF2B5EF4-FFF2-40B4-BE49-F238E27FC236}">
                <a16:creationId xmlns:a16="http://schemas.microsoft.com/office/drawing/2014/main" id="{513B9BF0-5E91-5FCA-FC71-EA9A1D6029DE}"/>
              </a:ext>
            </a:extLst>
          </p:cNvPr>
          <p:cNvSpPr/>
          <p:nvPr/>
        </p:nvSpPr>
        <p:spPr>
          <a:xfrm>
            <a:off x="671119" y="601211"/>
            <a:ext cx="5389926" cy="5299045"/>
          </a:xfrm>
          <a:prstGeom prst="ellipse">
            <a:avLst/>
          </a:prstGeom>
          <a:noFill/>
          <a:ln w="57150">
            <a:solidFill>
              <a:schemeClr val="bg1"/>
            </a:solidFill>
            <a:extLst>
              <a:ext uri="{C807C97D-BFC1-408E-A445-0C87EB9F89A2}">
                <ask:lineSketchStyleProps xmlns:ask="http://schemas.microsoft.com/office/drawing/2018/sketchyshapes">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9EEB76CD-5D4D-9A80-D167-E3B356104E8D}"/>
              </a:ext>
            </a:extLst>
          </p:cNvPr>
          <p:cNvSpPr txBox="1"/>
          <p:nvPr/>
        </p:nvSpPr>
        <p:spPr>
          <a:xfrm>
            <a:off x="1358900" y="1692274"/>
            <a:ext cx="4277783"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5400" b="1">
                <a:solidFill>
                  <a:srgbClr val="FFFFFF"/>
                </a:solidFill>
                <a:latin typeface="Calibri"/>
                <a:cs typeface="Calibri"/>
              </a:rPr>
              <a:t>WHY IPLGPT?</a:t>
            </a:r>
            <a:r>
              <a:rPr lang="en-US" sz="5400">
                <a:latin typeface="Calibri"/>
                <a:cs typeface="Calibri"/>
              </a:rPr>
              <a:t>​</a:t>
            </a:r>
            <a:endParaRPr lang="en-US"/>
          </a:p>
        </p:txBody>
      </p:sp>
      <p:pic>
        <p:nvPicPr>
          <p:cNvPr id="6" name="Picture 5" descr="A white cup with brown liquid in it&#10;&#10;Description automatically generated">
            <a:extLst>
              <a:ext uri="{FF2B5EF4-FFF2-40B4-BE49-F238E27FC236}">
                <a16:creationId xmlns:a16="http://schemas.microsoft.com/office/drawing/2014/main" id="{47996AF8-8971-3286-03D9-53AFB4D0AD77}"/>
              </a:ext>
            </a:extLst>
          </p:cNvPr>
          <p:cNvPicPr>
            <a:picLocks noChangeAspect="1"/>
          </p:cNvPicPr>
          <p:nvPr/>
        </p:nvPicPr>
        <p:blipFill>
          <a:blip r:embed="rId3"/>
          <a:stretch>
            <a:fillRect/>
          </a:stretch>
        </p:blipFill>
        <p:spPr>
          <a:xfrm>
            <a:off x="2620300" y="3022500"/>
            <a:ext cx="1485900" cy="1905000"/>
          </a:xfrm>
          <a:prstGeom prst="rect">
            <a:avLst/>
          </a:prstGeom>
        </p:spPr>
      </p:pic>
      <p:pic>
        <p:nvPicPr>
          <p:cNvPr id="7" name="Picture 6" descr="A hand holding a phone with a chatbot&#10;&#10;Description automatically generated">
            <a:extLst>
              <a:ext uri="{FF2B5EF4-FFF2-40B4-BE49-F238E27FC236}">
                <a16:creationId xmlns:a16="http://schemas.microsoft.com/office/drawing/2014/main" id="{E177EFEE-76C9-194F-C727-DBC0D278564E}"/>
              </a:ext>
            </a:extLst>
          </p:cNvPr>
          <p:cNvPicPr>
            <a:picLocks noChangeAspect="1"/>
          </p:cNvPicPr>
          <p:nvPr/>
        </p:nvPicPr>
        <p:blipFill>
          <a:blip r:embed="rId4"/>
          <a:stretch>
            <a:fillRect/>
          </a:stretch>
        </p:blipFill>
        <p:spPr>
          <a:xfrm>
            <a:off x="6326717" y="400050"/>
            <a:ext cx="2628900" cy="2628900"/>
          </a:xfrm>
          <a:prstGeom prst="rect">
            <a:avLst/>
          </a:prstGeom>
        </p:spPr>
      </p:pic>
      <p:pic>
        <p:nvPicPr>
          <p:cNvPr id="8" name="Picture 7" descr="A person holding a bat&#10;&#10;Description automatically generated">
            <a:extLst>
              <a:ext uri="{FF2B5EF4-FFF2-40B4-BE49-F238E27FC236}">
                <a16:creationId xmlns:a16="http://schemas.microsoft.com/office/drawing/2014/main" id="{39D88E8A-D304-BD09-007C-E96FC3725E41}"/>
              </a:ext>
            </a:extLst>
          </p:cNvPr>
          <p:cNvPicPr>
            <a:picLocks noChangeAspect="1"/>
          </p:cNvPicPr>
          <p:nvPr/>
        </p:nvPicPr>
        <p:blipFill>
          <a:blip r:embed="rId5"/>
          <a:stretch>
            <a:fillRect/>
          </a:stretch>
        </p:blipFill>
        <p:spPr>
          <a:xfrm>
            <a:off x="6155973" y="3499380"/>
            <a:ext cx="2857500" cy="3076575"/>
          </a:xfrm>
          <a:prstGeom prst="rect">
            <a:avLst/>
          </a:prstGeom>
        </p:spPr>
      </p:pic>
      <p:pic>
        <p:nvPicPr>
          <p:cNvPr id="11" name="Picture 10" descr="A person holding a bat&#10;&#10;Description automatically generated">
            <a:extLst>
              <a:ext uri="{FF2B5EF4-FFF2-40B4-BE49-F238E27FC236}">
                <a16:creationId xmlns:a16="http://schemas.microsoft.com/office/drawing/2014/main" id="{209F7DD5-BCF8-60AF-AEEA-37917F00D54D}"/>
              </a:ext>
            </a:extLst>
          </p:cNvPr>
          <p:cNvPicPr>
            <a:picLocks noChangeAspect="1"/>
          </p:cNvPicPr>
          <p:nvPr/>
        </p:nvPicPr>
        <p:blipFill>
          <a:blip r:embed="rId6"/>
          <a:stretch>
            <a:fillRect/>
          </a:stretch>
        </p:blipFill>
        <p:spPr>
          <a:xfrm>
            <a:off x="8779934" y="1999544"/>
            <a:ext cx="2844800" cy="2858911"/>
          </a:xfrm>
          <a:prstGeom prst="rect">
            <a:avLst/>
          </a:prstGeom>
        </p:spPr>
      </p:pic>
    </p:spTree>
    <p:extLst>
      <p:ext uri="{BB962C8B-B14F-4D97-AF65-F5344CB8AC3E}">
        <p14:creationId xmlns:p14="http://schemas.microsoft.com/office/powerpoint/2010/main" val="41169180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9CB95732-565A-4D2C-A3AB-CC460C0D38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77F1AF47-AE98-4034-BD91-1976FA4D9C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1100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8EC0EE2B-2029-48DD-893D-F528E651B0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57200" y="8482"/>
            <a:ext cx="3568276" cy="6858000"/>
          </a:xfrm>
          <a:prstGeom prst="rect">
            <a:avLst/>
          </a:prstGeom>
          <a:gradFill>
            <a:gsLst>
              <a:gs pos="0">
                <a:schemeClr val="accent1">
                  <a:alpha val="32000"/>
                </a:schemeClr>
              </a:gs>
              <a:gs pos="70000">
                <a:srgbClr val="000000">
                  <a:alpha val="0"/>
                </a:srgb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a:extLst>
              <a:ext uri="{FF2B5EF4-FFF2-40B4-BE49-F238E27FC236}">
                <a16:creationId xmlns:a16="http://schemas.microsoft.com/office/drawing/2014/main" id="{45AE1D08-1ED1-4F59-B42F-4D8EA33DC8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6" name="Rectangle 25">
            <a:extLst>
              <a:ext uri="{FF2B5EF4-FFF2-40B4-BE49-F238E27FC236}">
                <a16:creationId xmlns:a16="http://schemas.microsoft.com/office/drawing/2014/main" id="{9A79B912-88EA-4640-BDEB-51B3B11A02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9565" y="2659404"/>
            <a:ext cx="4355594" cy="4040742"/>
          </a:xfrm>
          <a:prstGeom prst="rect">
            <a:avLst/>
          </a:prstGeom>
          <a:gradFill>
            <a:gsLst>
              <a:gs pos="0">
                <a:schemeClr val="accent1">
                  <a:alpha val="24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26A0C8EE-561E-93D5-F311-8EF46F1DFC14}"/>
              </a:ext>
            </a:extLst>
          </p:cNvPr>
          <p:cNvSpPr txBox="1"/>
          <p:nvPr/>
        </p:nvSpPr>
        <p:spPr>
          <a:xfrm>
            <a:off x="662180" y="2862471"/>
            <a:ext cx="3041803" cy="2907802"/>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a:lnSpc>
                <a:spcPct val="90000"/>
              </a:lnSpc>
              <a:spcBef>
                <a:spcPct val="0"/>
              </a:spcBef>
              <a:spcAft>
                <a:spcPts val="600"/>
              </a:spcAft>
            </a:pPr>
            <a:r>
              <a:rPr lang="en-US" sz="4000" b="1">
                <a:solidFill>
                  <a:srgbClr val="FFFFFF"/>
                </a:solidFill>
                <a:latin typeface="+mj-lt"/>
                <a:ea typeface="+mj-ea"/>
                <a:cs typeface="+mj-cs"/>
              </a:rPr>
              <a:t>DATA SOURCES</a:t>
            </a:r>
            <a:endParaRPr lang="en-US" sz="4000">
              <a:solidFill>
                <a:srgbClr val="FFFFFF"/>
              </a:solidFill>
              <a:latin typeface="+mj-lt"/>
              <a:ea typeface="+mj-ea"/>
              <a:cs typeface="+mj-cs"/>
            </a:endParaRPr>
          </a:p>
        </p:txBody>
      </p:sp>
      <p:pic>
        <p:nvPicPr>
          <p:cNvPr id="14" name="Picture 13" descr="A stadium with people in the stands&#10;&#10;Description automatically generated">
            <a:extLst>
              <a:ext uri="{FF2B5EF4-FFF2-40B4-BE49-F238E27FC236}">
                <a16:creationId xmlns:a16="http://schemas.microsoft.com/office/drawing/2014/main" id="{18E20762-B4ED-4F86-CC75-014AA1DBFBE8}"/>
              </a:ext>
            </a:extLst>
          </p:cNvPr>
          <p:cNvPicPr>
            <a:picLocks noChangeAspect="1"/>
          </p:cNvPicPr>
          <p:nvPr/>
        </p:nvPicPr>
        <p:blipFill>
          <a:blip r:embed="rId2"/>
          <a:stretch>
            <a:fillRect/>
          </a:stretch>
        </p:blipFill>
        <p:spPr>
          <a:xfrm>
            <a:off x="-4923" y="-4982"/>
            <a:ext cx="5140733" cy="6871953"/>
          </a:xfrm>
          <a:prstGeom prst="rect">
            <a:avLst/>
          </a:prstGeom>
        </p:spPr>
      </p:pic>
      <p:sp>
        <p:nvSpPr>
          <p:cNvPr id="15" name="TextBox 14">
            <a:extLst>
              <a:ext uri="{FF2B5EF4-FFF2-40B4-BE49-F238E27FC236}">
                <a16:creationId xmlns:a16="http://schemas.microsoft.com/office/drawing/2014/main" id="{7D4C7D82-CB8B-79E3-3632-C81051DD53B1}"/>
              </a:ext>
            </a:extLst>
          </p:cNvPr>
          <p:cNvSpPr txBox="1"/>
          <p:nvPr/>
        </p:nvSpPr>
        <p:spPr>
          <a:xfrm>
            <a:off x="45287" y="328478"/>
            <a:ext cx="5115798"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200" b="1">
                <a:solidFill>
                  <a:schemeClr val="bg1"/>
                </a:solidFill>
                <a:latin typeface="Calibri"/>
                <a:ea typeface="Calibri"/>
                <a:cs typeface="Calibri"/>
              </a:rPr>
              <a:t>DATA SOURCES</a:t>
            </a:r>
            <a:endParaRPr lang="en-US"/>
          </a:p>
        </p:txBody>
      </p:sp>
      <p:pic>
        <p:nvPicPr>
          <p:cNvPr id="17" name="Picture 16" descr="A group of men wearing sports uniforms&#10;&#10;Description automatically generated">
            <a:extLst>
              <a:ext uri="{FF2B5EF4-FFF2-40B4-BE49-F238E27FC236}">
                <a16:creationId xmlns:a16="http://schemas.microsoft.com/office/drawing/2014/main" id="{921E9CB2-6C40-311E-AF24-2D1910637AD9}"/>
              </a:ext>
            </a:extLst>
          </p:cNvPr>
          <p:cNvPicPr>
            <a:picLocks noChangeAspect="1"/>
          </p:cNvPicPr>
          <p:nvPr/>
        </p:nvPicPr>
        <p:blipFill>
          <a:blip r:embed="rId3"/>
          <a:stretch>
            <a:fillRect/>
          </a:stretch>
        </p:blipFill>
        <p:spPr>
          <a:xfrm>
            <a:off x="5136000" y="-2984"/>
            <a:ext cx="7044000" cy="3865368"/>
          </a:xfrm>
          <a:prstGeom prst="rect">
            <a:avLst/>
          </a:prstGeom>
        </p:spPr>
      </p:pic>
      <p:pic>
        <p:nvPicPr>
          <p:cNvPr id="19" name="Picture 18" descr="A screenshot of a sports website&#10;&#10;Description automatically generated">
            <a:extLst>
              <a:ext uri="{FF2B5EF4-FFF2-40B4-BE49-F238E27FC236}">
                <a16:creationId xmlns:a16="http://schemas.microsoft.com/office/drawing/2014/main" id="{3CCB95E8-CEEA-A0A6-857C-91F91CCF2F71}"/>
              </a:ext>
            </a:extLst>
          </p:cNvPr>
          <p:cNvPicPr>
            <a:picLocks noChangeAspect="1"/>
          </p:cNvPicPr>
          <p:nvPr/>
        </p:nvPicPr>
        <p:blipFill>
          <a:blip r:embed="rId4"/>
          <a:stretch>
            <a:fillRect/>
          </a:stretch>
        </p:blipFill>
        <p:spPr>
          <a:xfrm>
            <a:off x="5130000" y="2976574"/>
            <a:ext cx="7062000" cy="3868852"/>
          </a:xfrm>
          <a:prstGeom prst="rect">
            <a:avLst/>
          </a:prstGeom>
        </p:spPr>
      </p:pic>
      <p:sp>
        <p:nvSpPr>
          <p:cNvPr id="2" name="TextBox 1">
            <a:extLst>
              <a:ext uri="{FF2B5EF4-FFF2-40B4-BE49-F238E27FC236}">
                <a16:creationId xmlns:a16="http://schemas.microsoft.com/office/drawing/2014/main" id="{F260F7C0-6A03-24DC-A7AC-A0C862AF6FFA}"/>
              </a:ext>
            </a:extLst>
          </p:cNvPr>
          <p:cNvSpPr txBox="1"/>
          <p:nvPr/>
        </p:nvSpPr>
        <p:spPr>
          <a:xfrm>
            <a:off x="-57814" y="1653507"/>
            <a:ext cx="5117600" cy="378565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solidFill>
                  <a:schemeClr val="bg1"/>
                </a:solidFill>
                <a:latin typeface="Calibri"/>
                <a:ea typeface="Roboto"/>
                <a:cs typeface="Roboto"/>
                <a:hlinkClick r:id="rId5">
                  <a:extLst>
                    <a:ext uri="{A12FA001-AC4F-418D-AE19-62706E023703}">
                      <ahyp:hlinkClr xmlns:ahyp="http://schemas.microsoft.com/office/drawing/2018/hyperlinkcolor" val="tx"/>
                    </a:ext>
                  </a:extLst>
                </a:hlinkClick>
              </a:rPr>
              <a:t>Indian Premier League Official Website -2024</a:t>
            </a:r>
            <a:r>
              <a:rPr lang="en-US" b="1">
                <a:solidFill>
                  <a:schemeClr val="bg1"/>
                </a:solidFill>
                <a:latin typeface="Calibri"/>
                <a:ea typeface="Roboto"/>
                <a:cs typeface="Roboto"/>
              </a:rPr>
              <a:t>:</a:t>
            </a:r>
            <a:endParaRPr lang="en-US" b="1">
              <a:solidFill>
                <a:schemeClr val="bg1"/>
              </a:solidFill>
              <a:latin typeface="Calibri"/>
              <a:ea typeface="Calibri"/>
              <a:cs typeface="Calibri"/>
            </a:endParaRPr>
          </a:p>
          <a:p>
            <a:pPr algn="ctr"/>
            <a:endParaRPr lang="en-US" sz="1600" b="1" i="1">
              <a:solidFill>
                <a:schemeClr val="bg1"/>
              </a:solidFill>
              <a:latin typeface="Calibri"/>
              <a:ea typeface="+mn-lt"/>
              <a:cs typeface="+mn-lt"/>
            </a:endParaRPr>
          </a:p>
          <a:p>
            <a:pPr algn="ctr"/>
            <a:r>
              <a:rPr lang="en-US" sz="1600" b="1" i="1">
                <a:solidFill>
                  <a:schemeClr val="bg1"/>
                </a:solidFill>
                <a:latin typeface="Calibri"/>
                <a:ea typeface="+mn-lt"/>
                <a:cs typeface="+mn-lt"/>
                <a:hlinkClick r:id="rId5">
                  <a:extLst>
                    <a:ext uri="{A12FA001-AC4F-418D-AE19-62706E023703}">
                      <ahyp:hlinkClr xmlns:ahyp="http://schemas.microsoft.com/office/drawing/2018/hyperlinkcolor" val="tx"/>
                    </a:ext>
                  </a:extLst>
                </a:hlinkClick>
              </a:rPr>
              <a:t>https://www.iplt20.com/</a:t>
            </a:r>
            <a:endParaRPr lang="en-US" b="1">
              <a:solidFill>
                <a:schemeClr val="bg1"/>
              </a:solidFill>
              <a:latin typeface="Calibri"/>
              <a:ea typeface="Calibri"/>
              <a:cs typeface="Calibri"/>
            </a:endParaRPr>
          </a:p>
          <a:p>
            <a:pPr algn="ctr"/>
            <a:endParaRPr lang="en-US" sz="1600" b="1">
              <a:solidFill>
                <a:schemeClr val="bg1"/>
              </a:solidFill>
              <a:latin typeface="Calibri"/>
              <a:ea typeface="Calibri"/>
              <a:cs typeface="Calibri"/>
            </a:endParaRPr>
          </a:p>
          <a:p>
            <a:pPr algn="ctr"/>
            <a:endParaRPr lang="en-US" sz="1600" b="1">
              <a:solidFill>
                <a:schemeClr val="bg1"/>
              </a:solidFill>
              <a:latin typeface="Calibri"/>
              <a:ea typeface="Calibri"/>
              <a:cs typeface="Calibri"/>
            </a:endParaRPr>
          </a:p>
          <a:p>
            <a:pPr algn="ctr"/>
            <a:endParaRPr lang="en-US" sz="1600" b="1">
              <a:solidFill>
                <a:schemeClr val="bg1"/>
              </a:solidFill>
              <a:latin typeface="Calibri"/>
              <a:ea typeface="Calibri"/>
              <a:cs typeface="Calibri"/>
            </a:endParaRPr>
          </a:p>
          <a:p>
            <a:pPr algn="ctr"/>
            <a:endParaRPr lang="en-US" b="1">
              <a:solidFill>
                <a:schemeClr val="bg1"/>
              </a:solidFill>
              <a:latin typeface="Calibri"/>
              <a:ea typeface="Calibri"/>
              <a:cs typeface="Calibri"/>
            </a:endParaRPr>
          </a:p>
          <a:p>
            <a:pPr algn="ctr"/>
            <a:endParaRPr lang="en-US" b="1">
              <a:solidFill>
                <a:schemeClr val="bg1"/>
              </a:solidFill>
              <a:latin typeface="Calibri"/>
              <a:ea typeface="Calibri"/>
              <a:cs typeface="Calibri"/>
            </a:endParaRPr>
          </a:p>
          <a:p>
            <a:pPr algn="ctr"/>
            <a:endParaRPr lang="en-US" b="1">
              <a:solidFill>
                <a:schemeClr val="bg1"/>
              </a:solidFill>
              <a:latin typeface="Calibri"/>
              <a:ea typeface="Calibri"/>
              <a:cs typeface="Calibri"/>
            </a:endParaRPr>
          </a:p>
          <a:p>
            <a:pPr algn="ctr"/>
            <a:endParaRPr lang="en-US" b="1">
              <a:solidFill>
                <a:schemeClr val="bg1"/>
              </a:solidFill>
              <a:latin typeface="Calibri"/>
              <a:ea typeface="Calibri"/>
              <a:cs typeface="Calibri"/>
            </a:endParaRPr>
          </a:p>
          <a:p>
            <a:pPr algn="ctr"/>
            <a:r>
              <a:rPr lang="en-US" b="1">
                <a:solidFill>
                  <a:schemeClr val="bg1"/>
                </a:solidFill>
                <a:latin typeface="Calibri"/>
                <a:ea typeface="Calibri"/>
                <a:cs typeface="Calibri"/>
                <a:hlinkClick r:id="rId6">
                  <a:extLst>
                    <a:ext uri="{A12FA001-AC4F-418D-AE19-62706E023703}">
                      <ahyp:hlinkClr xmlns:ahyp="http://schemas.microsoft.com/office/drawing/2018/hyperlinkcolor" val="tx"/>
                    </a:ext>
                  </a:extLst>
                </a:hlinkClick>
              </a:rPr>
              <a:t>CricTracker: Cricket Live Score, Cricket News, Predictions, Stats</a:t>
            </a:r>
            <a:r>
              <a:rPr lang="en-US" b="1">
                <a:solidFill>
                  <a:schemeClr val="bg1"/>
                </a:solidFill>
                <a:latin typeface="Calibri"/>
                <a:ea typeface="Calibri"/>
                <a:cs typeface="Calibri"/>
              </a:rPr>
              <a:t>:</a:t>
            </a:r>
          </a:p>
          <a:p>
            <a:pPr algn="ctr"/>
            <a:endParaRPr lang="en-US" b="1">
              <a:solidFill>
                <a:schemeClr val="bg1"/>
              </a:solidFill>
              <a:latin typeface="Calibri"/>
              <a:ea typeface="Calibri"/>
              <a:cs typeface="Calibri"/>
            </a:endParaRPr>
          </a:p>
          <a:p>
            <a:pPr algn="ctr"/>
            <a:r>
              <a:rPr lang="en-US" sz="1600" b="1" i="1">
                <a:solidFill>
                  <a:schemeClr val="bg1"/>
                </a:solidFill>
                <a:latin typeface="Calibri"/>
                <a:ea typeface="+mn-lt"/>
                <a:cs typeface="+mn-lt"/>
              </a:rPr>
              <a:t>https://www.crictracker.com/</a:t>
            </a:r>
            <a:endParaRPr lang="en-US" sz="1600" b="1" i="1">
              <a:solidFill>
                <a:schemeClr val="bg1"/>
              </a:solidFill>
              <a:latin typeface="Calibri"/>
              <a:ea typeface="Calibri"/>
              <a:cs typeface="Calibri"/>
            </a:endParaRPr>
          </a:p>
        </p:txBody>
      </p:sp>
      <p:pic>
        <p:nvPicPr>
          <p:cNvPr id="4" name="Picture 3" descr="A blue circle with a letter t&#10;&#10;Description automatically generated">
            <a:extLst>
              <a:ext uri="{FF2B5EF4-FFF2-40B4-BE49-F238E27FC236}">
                <a16:creationId xmlns:a16="http://schemas.microsoft.com/office/drawing/2014/main" id="{3D413E98-16BD-4DB2-2E5F-583BBF733776}"/>
              </a:ext>
            </a:extLst>
          </p:cNvPr>
          <p:cNvPicPr>
            <a:picLocks noChangeAspect="1"/>
          </p:cNvPicPr>
          <p:nvPr/>
        </p:nvPicPr>
        <p:blipFill>
          <a:blip r:embed="rId7"/>
          <a:stretch>
            <a:fillRect/>
          </a:stretch>
        </p:blipFill>
        <p:spPr>
          <a:xfrm>
            <a:off x="4801463" y="3394463"/>
            <a:ext cx="501075" cy="483075"/>
          </a:xfrm>
          <a:prstGeom prst="rect">
            <a:avLst/>
          </a:prstGeom>
        </p:spPr>
      </p:pic>
      <p:pic>
        <p:nvPicPr>
          <p:cNvPr id="7" name="Picture 6" descr="A black and white logo&#10;&#10;Description automatically generated">
            <a:extLst>
              <a:ext uri="{FF2B5EF4-FFF2-40B4-BE49-F238E27FC236}">
                <a16:creationId xmlns:a16="http://schemas.microsoft.com/office/drawing/2014/main" id="{C5C86891-70C5-07F0-8E11-32778A516C09}"/>
              </a:ext>
            </a:extLst>
          </p:cNvPr>
          <p:cNvPicPr>
            <a:picLocks noChangeAspect="1"/>
          </p:cNvPicPr>
          <p:nvPr/>
        </p:nvPicPr>
        <p:blipFill>
          <a:blip r:embed="rId8"/>
          <a:stretch>
            <a:fillRect/>
          </a:stretch>
        </p:blipFill>
        <p:spPr>
          <a:xfrm>
            <a:off x="1490663" y="2932113"/>
            <a:ext cx="2124075" cy="930275"/>
          </a:xfrm>
          <a:prstGeom prst="rect">
            <a:avLst/>
          </a:prstGeom>
        </p:spPr>
      </p:pic>
    </p:spTree>
    <p:extLst>
      <p:ext uri="{BB962C8B-B14F-4D97-AF65-F5344CB8AC3E}">
        <p14:creationId xmlns:p14="http://schemas.microsoft.com/office/powerpoint/2010/main" val="7398448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tadium with people in the stands&#10;&#10;Description automatically generated">
            <a:extLst>
              <a:ext uri="{FF2B5EF4-FFF2-40B4-BE49-F238E27FC236}">
                <a16:creationId xmlns:a16="http://schemas.microsoft.com/office/drawing/2014/main" id="{DA4889FD-11DF-DFCC-E007-BC0A67AEC540}"/>
              </a:ext>
            </a:extLst>
          </p:cNvPr>
          <p:cNvPicPr>
            <a:picLocks noChangeAspect="1"/>
          </p:cNvPicPr>
          <p:nvPr/>
        </p:nvPicPr>
        <p:blipFill>
          <a:blip r:embed="rId3"/>
          <a:stretch>
            <a:fillRect/>
          </a:stretch>
        </p:blipFill>
        <p:spPr>
          <a:xfrm>
            <a:off x="-696" y="1"/>
            <a:ext cx="12319342" cy="6996544"/>
          </a:xfrm>
          <a:prstGeom prst="rect">
            <a:avLst/>
          </a:prstGeom>
        </p:spPr>
      </p:pic>
      <p:sp>
        <p:nvSpPr>
          <p:cNvPr id="5" name="TextBox 4">
            <a:extLst>
              <a:ext uri="{FF2B5EF4-FFF2-40B4-BE49-F238E27FC236}">
                <a16:creationId xmlns:a16="http://schemas.microsoft.com/office/drawing/2014/main" id="{CDE09AA3-67D5-1E0E-D32A-BF342075032F}"/>
              </a:ext>
            </a:extLst>
          </p:cNvPr>
          <p:cNvSpPr txBox="1"/>
          <p:nvPr/>
        </p:nvSpPr>
        <p:spPr>
          <a:xfrm>
            <a:off x="-1864" y="209921"/>
            <a:ext cx="12317959"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200" b="1">
                <a:solidFill>
                  <a:schemeClr val="bg1"/>
                </a:solidFill>
                <a:latin typeface="Calibri"/>
              </a:rPr>
              <a:t>TECH-STACK USED</a:t>
            </a:r>
            <a:endParaRPr lang="en-US">
              <a:solidFill>
                <a:schemeClr val="bg1"/>
              </a:solidFill>
            </a:endParaRPr>
          </a:p>
        </p:txBody>
      </p:sp>
      <p:pic>
        <p:nvPicPr>
          <p:cNvPr id="7" name="Picture 6" descr="A black rectangle with white border&#10;&#10;Description automatically generated">
            <a:extLst>
              <a:ext uri="{FF2B5EF4-FFF2-40B4-BE49-F238E27FC236}">
                <a16:creationId xmlns:a16="http://schemas.microsoft.com/office/drawing/2014/main" id="{F03A8E79-9C00-6B6E-0035-F9EFD226CB04}"/>
              </a:ext>
            </a:extLst>
          </p:cNvPr>
          <p:cNvPicPr>
            <a:picLocks noChangeAspect="1"/>
          </p:cNvPicPr>
          <p:nvPr/>
        </p:nvPicPr>
        <p:blipFill>
          <a:blip r:embed="rId4"/>
          <a:stretch>
            <a:fillRect/>
          </a:stretch>
        </p:blipFill>
        <p:spPr>
          <a:xfrm>
            <a:off x="643535" y="1466556"/>
            <a:ext cx="3613800" cy="716550"/>
          </a:xfrm>
          <a:prstGeom prst="rect">
            <a:avLst/>
          </a:prstGeom>
        </p:spPr>
      </p:pic>
      <p:sp>
        <p:nvSpPr>
          <p:cNvPr id="36" name="TextBox 35">
            <a:extLst>
              <a:ext uri="{FF2B5EF4-FFF2-40B4-BE49-F238E27FC236}">
                <a16:creationId xmlns:a16="http://schemas.microsoft.com/office/drawing/2014/main" id="{EE7FA8E5-C3A5-1FE3-0411-F960DB8FCF73}"/>
              </a:ext>
            </a:extLst>
          </p:cNvPr>
          <p:cNvSpPr txBox="1"/>
          <p:nvPr/>
        </p:nvSpPr>
        <p:spPr>
          <a:xfrm>
            <a:off x="1904167" y="1656001"/>
            <a:ext cx="2256000" cy="646331"/>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chemeClr val="bg1"/>
                </a:solidFill>
                <a:latin typeface="Calibri"/>
                <a:ea typeface="+mn-lt"/>
                <a:cs typeface="+mn-lt"/>
              </a:rPr>
              <a:t>BEAUTIFUL SOUP</a:t>
            </a:r>
            <a:endParaRPr lang="en-US">
              <a:solidFill>
                <a:schemeClr val="bg1"/>
              </a:solidFill>
              <a:latin typeface="Calibri"/>
              <a:ea typeface="+mn-lt"/>
              <a:cs typeface="+mn-lt"/>
            </a:endParaRPr>
          </a:p>
          <a:p>
            <a:endParaRPr lang="en-US" b="1">
              <a:solidFill>
                <a:schemeClr val="bg1"/>
              </a:solidFill>
              <a:latin typeface="Calibri"/>
              <a:ea typeface="+mn-lt"/>
              <a:cs typeface="+mn-lt"/>
            </a:endParaRPr>
          </a:p>
        </p:txBody>
      </p:sp>
      <p:pic>
        <p:nvPicPr>
          <p:cNvPr id="37" name="Picture 36" descr="A black rectangle with white border&#10;&#10;Description automatically generated">
            <a:extLst>
              <a:ext uri="{FF2B5EF4-FFF2-40B4-BE49-F238E27FC236}">
                <a16:creationId xmlns:a16="http://schemas.microsoft.com/office/drawing/2014/main" id="{D81FAEB5-F57F-D223-E813-B6CCED57D252}"/>
              </a:ext>
            </a:extLst>
          </p:cNvPr>
          <p:cNvPicPr>
            <a:picLocks noChangeAspect="1"/>
          </p:cNvPicPr>
          <p:nvPr/>
        </p:nvPicPr>
        <p:blipFill>
          <a:blip r:embed="rId4"/>
          <a:stretch>
            <a:fillRect/>
          </a:stretch>
        </p:blipFill>
        <p:spPr>
          <a:xfrm>
            <a:off x="643535" y="2713805"/>
            <a:ext cx="3613800" cy="716550"/>
          </a:xfrm>
          <a:prstGeom prst="rect">
            <a:avLst/>
          </a:prstGeom>
        </p:spPr>
      </p:pic>
      <p:pic>
        <p:nvPicPr>
          <p:cNvPr id="38" name="Picture 37" descr="A black rectangle with white border&#10;&#10;Description automatically generated">
            <a:extLst>
              <a:ext uri="{FF2B5EF4-FFF2-40B4-BE49-F238E27FC236}">
                <a16:creationId xmlns:a16="http://schemas.microsoft.com/office/drawing/2014/main" id="{332AFDA0-DF44-1C1A-8F64-0BFABB555E31}"/>
              </a:ext>
            </a:extLst>
          </p:cNvPr>
          <p:cNvPicPr>
            <a:picLocks noChangeAspect="1"/>
          </p:cNvPicPr>
          <p:nvPr/>
        </p:nvPicPr>
        <p:blipFill>
          <a:blip r:embed="rId4"/>
          <a:stretch>
            <a:fillRect/>
          </a:stretch>
        </p:blipFill>
        <p:spPr>
          <a:xfrm>
            <a:off x="645285" y="3970305"/>
            <a:ext cx="3613800" cy="716550"/>
          </a:xfrm>
          <a:prstGeom prst="rect">
            <a:avLst/>
          </a:prstGeom>
        </p:spPr>
      </p:pic>
      <p:pic>
        <p:nvPicPr>
          <p:cNvPr id="39" name="Picture 38" descr="A black rectangle with white border&#10;&#10;Description automatically generated">
            <a:extLst>
              <a:ext uri="{FF2B5EF4-FFF2-40B4-BE49-F238E27FC236}">
                <a16:creationId xmlns:a16="http://schemas.microsoft.com/office/drawing/2014/main" id="{F198461E-1D41-CDAE-CE56-15FF5D8F9115}"/>
              </a:ext>
            </a:extLst>
          </p:cNvPr>
          <p:cNvPicPr>
            <a:picLocks noChangeAspect="1"/>
          </p:cNvPicPr>
          <p:nvPr/>
        </p:nvPicPr>
        <p:blipFill>
          <a:blip r:embed="rId4"/>
          <a:stretch>
            <a:fillRect/>
          </a:stretch>
        </p:blipFill>
        <p:spPr>
          <a:xfrm>
            <a:off x="8434160" y="1477138"/>
            <a:ext cx="3613800" cy="716550"/>
          </a:xfrm>
          <a:prstGeom prst="rect">
            <a:avLst/>
          </a:prstGeom>
        </p:spPr>
      </p:pic>
      <p:pic>
        <p:nvPicPr>
          <p:cNvPr id="40" name="Picture 39" descr="A black rectangle with white border&#10;&#10;Description automatically generated">
            <a:extLst>
              <a:ext uri="{FF2B5EF4-FFF2-40B4-BE49-F238E27FC236}">
                <a16:creationId xmlns:a16="http://schemas.microsoft.com/office/drawing/2014/main" id="{E84A7940-E9FE-6FB5-7C3A-0769DF4C39A3}"/>
              </a:ext>
            </a:extLst>
          </p:cNvPr>
          <p:cNvPicPr>
            <a:picLocks noChangeAspect="1"/>
          </p:cNvPicPr>
          <p:nvPr/>
        </p:nvPicPr>
        <p:blipFill>
          <a:blip r:embed="rId4"/>
          <a:stretch>
            <a:fillRect/>
          </a:stretch>
        </p:blipFill>
        <p:spPr>
          <a:xfrm>
            <a:off x="8435577" y="2676430"/>
            <a:ext cx="3613800" cy="716550"/>
          </a:xfrm>
          <a:prstGeom prst="rect">
            <a:avLst/>
          </a:prstGeom>
        </p:spPr>
      </p:pic>
      <p:pic>
        <p:nvPicPr>
          <p:cNvPr id="41" name="Picture 40" descr="A black rectangle with white border&#10;&#10;Description automatically generated">
            <a:extLst>
              <a:ext uri="{FF2B5EF4-FFF2-40B4-BE49-F238E27FC236}">
                <a16:creationId xmlns:a16="http://schemas.microsoft.com/office/drawing/2014/main" id="{8761F5E4-6315-9A75-EAF4-218CF05A15CD}"/>
              </a:ext>
            </a:extLst>
          </p:cNvPr>
          <p:cNvPicPr>
            <a:picLocks noChangeAspect="1"/>
          </p:cNvPicPr>
          <p:nvPr/>
        </p:nvPicPr>
        <p:blipFill>
          <a:blip r:embed="rId4"/>
          <a:stretch>
            <a:fillRect/>
          </a:stretch>
        </p:blipFill>
        <p:spPr>
          <a:xfrm>
            <a:off x="8436660" y="3865888"/>
            <a:ext cx="3559800" cy="716550"/>
          </a:xfrm>
          <a:prstGeom prst="rect">
            <a:avLst/>
          </a:prstGeom>
        </p:spPr>
      </p:pic>
      <p:pic>
        <p:nvPicPr>
          <p:cNvPr id="42" name="Picture 41" descr="A black rectangle with white border&#10;&#10;Description automatically generated">
            <a:extLst>
              <a:ext uri="{FF2B5EF4-FFF2-40B4-BE49-F238E27FC236}">
                <a16:creationId xmlns:a16="http://schemas.microsoft.com/office/drawing/2014/main" id="{8290B820-109B-D444-D78A-62396B7B39D3}"/>
              </a:ext>
            </a:extLst>
          </p:cNvPr>
          <p:cNvPicPr>
            <a:picLocks noChangeAspect="1"/>
          </p:cNvPicPr>
          <p:nvPr/>
        </p:nvPicPr>
        <p:blipFill>
          <a:blip r:embed="rId4"/>
          <a:stretch>
            <a:fillRect/>
          </a:stretch>
        </p:blipFill>
        <p:spPr>
          <a:xfrm>
            <a:off x="8435270" y="5150211"/>
            <a:ext cx="3535800" cy="716550"/>
          </a:xfrm>
          <a:prstGeom prst="rect">
            <a:avLst/>
          </a:prstGeom>
        </p:spPr>
      </p:pic>
      <p:pic>
        <p:nvPicPr>
          <p:cNvPr id="43" name="Picture 42" descr="A spoon on a plate of soup&#10;&#10;Description automatically generated">
            <a:extLst>
              <a:ext uri="{FF2B5EF4-FFF2-40B4-BE49-F238E27FC236}">
                <a16:creationId xmlns:a16="http://schemas.microsoft.com/office/drawing/2014/main" id="{3E38D7B9-965C-7C74-771D-15A930A66FBF}"/>
              </a:ext>
            </a:extLst>
          </p:cNvPr>
          <p:cNvPicPr>
            <a:picLocks noChangeAspect="1"/>
          </p:cNvPicPr>
          <p:nvPr/>
        </p:nvPicPr>
        <p:blipFill>
          <a:blip r:embed="rId5"/>
          <a:stretch>
            <a:fillRect/>
          </a:stretch>
        </p:blipFill>
        <p:spPr>
          <a:xfrm>
            <a:off x="645583" y="1479056"/>
            <a:ext cx="1068000" cy="694139"/>
          </a:xfrm>
          <a:prstGeom prst="rect">
            <a:avLst/>
          </a:prstGeom>
        </p:spPr>
      </p:pic>
      <p:pic>
        <p:nvPicPr>
          <p:cNvPr id="44" name="Picture 43">
            <a:extLst>
              <a:ext uri="{FF2B5EF4-FFF2-40B4-BE49-F238E27FC236}">
                <a16:creationId xmlns:a16="http://schemas.microsoft.com/office/drawing/2014/main" id="{8D3C88CF-B951-EBC3-4D04-6786F733CC93}"/>
              </a:ext>
            </a:extLst>
          </p:cNvPr>
          <p:cNvPicPr>
            <a:picLocks noChangeAspect="1"/>
          </p:cNvPicPr>
          <p:nvPr/>
        </p:nvPicPr>
        <p:blipFill>
          <a:blip r:embed="rId6"/>
          <a:stretch>
            <a:fillRect/>
          </a:stretch>
        </p:blipFill>
        <p:spPr>
          <a:xfrm>
            <a:off x="854500" y="4056958"/>
            <a:ext cx="480750" cy="710250"/>
          </a:xfrm>
          <a:prstGeom prst="rect">
            <a:avLst/>
          </a:prstGeom>
        </p:spPr>
      </p:pic>
      <p:sp>
        <p:nvSpPr>
          <p:cNvPr id="47" name="TextBox 46">
            <a:extLst>
              <a:ext uri="{FF2B5EF4-FFF2-40B4-BE49-F238E27FC236}">
                <a16:creationId xmlns:a16="http://schemas.microsoft.com/office/drawing/2014/main" id="{5D427CC3-442F-664D-9345-276C974B6247}"/>
              </a:ext>
            </a:extLst>
          </p:cNvPr>
          <p:cNvSpPr txBox="1"/>
          <p:nvPr/>
        </p:nvSpPr>
        <p:spPr>
          <a:xfrm>
            <a:off x="2065316" y="4129692"/>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rgbClr val="E97132"/>
                </a:solidFill>
                <a:latin typeface="Calibri"/>
                <a:ea typeface="Calibri"/>
                <a:cs typeface="Calibri"/>
              </a:rPr>
              <a:t>AWS GLUE</a:t>
            </a:r>
            <a:endParaRPr lang="en-US" b="1">
              <a:latin typeface="Calibri"/>
              <a:ea typeface="Calibri"/>
              <a:cs typeface="Calibri"/>
            </a:endParaRPr>
          </a:p>
        </p:txBody>
      </p:sp>
      <p:sp>
        <p:nvSpPr>
          <p:cNvPr id="48" name="TextBox 47">
            <a:extLst>
              <a:ext uri="{FF2B5EF4-FFF2-40B4-BE49-F238E27FC236}">
                <a16:creationId xmlns:a16="http://schemas.microsoft.com/office/drawing/2014/main" id="{E3706E6A-9914-8A3C-063C-858C8851AAA6}"/>
              </a:ext>
            </a:extLst>
          </p:cNvPr>
          <p:cNvSpPr txBox="1"/>
          <p:nvPr/>
        </p:nvSpPr>
        <p:spPr>
          <a:xfrm>
            <a:off x="1906566" y="2857317"/>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chemeClr val="accent4">
                    <a:lumMod val="75000"/>
                  </a:schemeClr>
                </a:solidFill>
                <a:latin typeface="Calibri"/>
                <a:ea typeface="Calibri"/>
                <a:cs typeface="Calibri"/>
              </a:rPr>
              <a:t>AWS S3 BUCKET</a:t>
            </a:r>
          </a:p>
        </p:txBody>
      </p:sp>
      <p:pic>
        <p:nvPicPr>
          <p:cNvPr id="49" name="Picture 48">
            <a:extLst>
              <a:ext uri="{FF2B5EF4-FFF2-40B4-BE49-F238E27FC236}">
                <a16:creationId xmlns:a16="http://schemas.microsoft.com/office/drawing/2014/main" id="{51561439-2EB6-AEBB-5A05-F470B6B847BF}"/>
              </a:ext>
            </a:extLst>
          </p:cNvPr>
          <p:cNvPicPr>
            <a:picLocks noChangeAspect="1"/>
          </p:cNvPicPr>
          <p:nvPr/>
        </p:nvPicPr>
        <p:blipFill>
          <a:blip r:embed="rId7"/>
          <a:stretch>
            <a:fillRect/>
          </a:stretch>
        </p:blipFill>
        <p:spPr>
          <a:xfrm>
            <a:off x="8436209" y="1486500"/>
            <a:ext cx="1074000" cy="711000"/>
          </a:xfrm>
          <a:prstGeom prst="rect">
            <a:avLst/>
          </a:prstGeom>
        </p:spPr>
      </p:pic>
      <p:sp>
        <p:nvSpPr>
          <p:cNvPr id="50" name="TextBox 49">
            <a:extLst>
              <a:ext uri="{FF2B5EF4-FFF2-40B4-BE49-F238E27FC236}">
                <a16:creationId xmlns:a16="http://schemas.microsoft.com/office/drawing/2014/main" id="{06C03C28-0F36-FA7E-75DE-1CDFA0177262}"/>
              </a:ext>
            </a:extLst>
          </p:cNvPr>
          <p:cNvSpPr txBox="1"/>
          <p:nvPr/>
        </p:nvSpPr>
        <p:spPr>
          <a:xfrm>
            <a:off x="9936082" y="1656000"/>
            <a:ext cx="2256000" cy="369332"/>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rgbClr val="00B050"/>
                </a:solidFill>
                <a:latin typeface="Calibri"/>
                <a:ea typeface="+mn-lt"/>
                <a:cs typeface="+mn-lt"/>
              </a:rPr>
              <a:t>LANGCHAIN</a:t>
            </a:r>
            <a:endParaRPr lang="en-US" b="1">
              <a:solidFill>
                <a:srgbClr val="00B050"/>
              </a:solidFill>
              <a:latin typeface="Calibri"/>
              <a:ea typeface="Calibri"/>
              <a:cs typeface="Calibri"/>
            </a:endParaRPr>
          </a:p>
        </p:txBody>
      </p:sp>
      <p:pic>
        <p:nvPicPr>
          <p:cNvPr id="51" name="Picture 50" descr="A blue bucket with black line&#10;&#10;Description automatically generated">
            <a:extLst>
              <a:ext uri="{FF2B5EF4-FFF2-40B4-BE49-F238E27FC236}">
                <a16:creationId xmlns:a16="http://schemas.microsoft.com/office/drawing/2014/main" id="{62985651-CBB8-C33C-1BF1-68353B3C9EBD}"/>
              </a:ext>
            </a:extLst>
          </p:cNvPr>
          <p:cNvPicPr>
            <a:picLocks noChangeAspect="1"/>
          </p:cNvPicPr>
          <p:nvPr/>
        </p:nvPicPr>
        <p:blipFill>
          <a:blip r:embed="rId8"/>
          <a:stretch>
            <a:fillRect/>
          </a:stretch>
        </p:blipFill>
        <p:spPr>
          <a:xfrm>
            <a:off x="855100" y="2802017"/>
            <a:ext cx="510967" cy="537425"/>
          </a:xfrm>
          <a:prstGeom prst="rect">
            <a:avLst/>
          </a:prstGeom>
        </p:spPr>
      </p:pic>
      <p:pic>
        <p:nvPicPr>
          <p:cNvPr id="52" name="Picture 51" descr="A logo with a colorful background&#10;&#10;Description automatically generated">
            <a:extLst>
              <a:ext uri="{FF2B5EF4-FFF2-40B4-BE49-F238E27FC236}">
                <a16:creationId xmlns:a16="http://schemas.microsoft.com/office/drawing/2014/main" id="{E1BBD527-16CA-F2E4-14D3-3A0342B4560F}"/>
              </a:ext>
            </a:extLst>
          </p:cNvPr>
          <p:cNvPicPr>
            <a:picLocks noChangeAspect="1"/>
          </p:cNvPicPr>
          <p:nvPr/>
        </p:nvPicPr>
        <p:blipFill>
          <a:blip r:embed="rId9"/>
          <a:stretch>
            <a:fillRect/>
          </a:stretch>
        </p:blipFill>
        <p:spPr>
          <a:xfrm>
            <a:off x="8518125" y="3974744"/>
            <a:ext cx="786000" cy="521177"/>
          </a:xfrm>
          <a:prstGeom prst="rect">
            <a:avLst/>
          </a:prstGeom>
        </p:spPr>
      </p:pic>
      <p:pic>
        <p:nvPicPr>
          <p:cNvPr id="54" name="Picture 53" descr="A red triangle on a black background&#10;&#10;Description automatically generated">
            <a:extLst>
              <a:ext uri="{FF2B5EF4-FFF2-40B4-BE49-F238E27FC236}">
                <a16:creationId xmlns:a16="http://schemas.microsoft.com/office/drawing/2014/main" id="{31A3D5D7-B0A4-0725-53C1-AD60F2BFD9A1}"/>
              </a:ext>
            </a:extLst>
          </p:cNvPr>
          <p:cNvPicPr>
            <a:picLocks noChangeAspect="1"/>
          </p:cNvPicPr>
          <p:nvPr/>
        </p:nvPicPr>
        <p:blipFill>
          <a:blip r:embed="rId10"/>
          <a:stretch>
            <a:fillRect/>
          </a:stretch>
        </p:blipFill>
        <p:spPr>
          <a:xfrm>
            <a:off x="8502625" y="5310089"/>
            <a:ext cx="713084" cy="423533"/>
          </a:xfrm>
          <a:prstGeom prst="rect">
            <a:avLst/>
          </a:prstGeom>
        </p:spPr>
      </p:pic>
      <p:sp>
        <p:nvSpPr>
          <p:cNvPr id="55" name="TextBox 54">
            <a:extLst>
              <a:ext uri="{FF2B5EF4-FFF2-40B4-BE49-F238E27FC236}">
                <a16:creationId xmlns:a16="http://schemas.microsoft.com/office/drawing/2014/main" id="{B48689D4-AEE2-FBD5-1C47-2D8E210BBB96}"/>
              </a:ext>
            </a:extLst>
          </p:cNvPr>
          <p:cNvSpPr txBox="1"/>
          <p:nvPr/>
        </p:nvSpPr>
        <p:spPr>
          <a:xfrm>
            <a:off x="9931248" y="5293167"/>
            <a:ext cx="2256000" cy="369332"/>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rgbClr val="FF0000"/>
                </a:solidFill>
                <a:latin typeface="Calibri"/>
                <a:ea typeface="+mn-lt"/>
                <a:cs typeface="+mn-lt"/>
              </a:rPr>
              <a:t>STREAMLIT</a:t>
            </a:r>
            <a:endParaRPr lang="en-US" b="1">
              <a:solidFill>
                <a:srgbClr val="FF0000"/>
              </a:solidFill>
              <a:latin typeface="Calibri"/>
              <a:ea typeface="Calibri"/>
              <a:cs typeface="Calibri"/>
            </a:endParaRPr>
          </a:p>
        </p:txBody>
      </p:sp>
      <p:sp>
        <p:nvSpPr>
          <p:cNvPr id="56" name="TextBox 55">
            <a:extLst>
              <a:ext uri="{FF2B5EF4-FFF2-40B4-BE49-F238E27FC236}">
                <a16:creationId xmlns:a16="http://schemas.microsoft.com/office/drawing/2014/main" id="{600AE12E-E9DF-65B7-0BB2-84700B0263F2}"/>
              </a:ext>
            </a:extLst>
          </p:cNvPr>
          <p:cNvSpPr txBox="1"/>
          <p:nvPr/>
        </p:nvSpPr>
        <p:spPr>
          <a:xfrm>
            <a:off x="9510206" y="3982625"/>
            <a:ext cx="2676000" cy="523220"/>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b="1">
                <a:solidFill>
                  <a:schemeClr val="accent5">
                    <a:lumMod val="60000"/>
                    <a:lumOff val="40000"/>
                  </a:schemeClr>
                </a:solidFill>
                <a:latin typeface="Calibri"/>
                <a:ea typeface="+mn-lt"/>
                <a:cs typeface="+mn-lt"/>
              </a:rPr>
              <a:t>EMBEDDINGS API - text-ada-002</a:t>
            </a:r>
            <a:br>
              <a:rPr lang="en-US" sz="1400" b="1">
                <a:latin typeface="Calibri"/>
                <a:ea typeface="+mn-lt"/>
                <a:cs typeface="+mn-lt"/>
              </a:rPr>
            </a:br>
            <a:r>
              <a:rPr lang="en-US" sz="1400" b="1">
                <a:solidFill>
                  <a:schemeClr val="accent5">
                    <a:lumMod val="60000"/>
                    <a:lumOff val="40000"/>
                  </a:schemeClr>
                </a:solidFill>
                <a:latin typeface="Calibri"/>
                <a:ea typeface="+mn-lt"/>
                <a:cs typeface="+mn-lt"/>
              </a:rPr>
              <a:t>LLM API - GPT-3.5-turbo</a:t>
            </a:r>
            <a:endParaRPr lang="en-US" sz="1400" b="1">
              <a:solidFill>
                <a:schemeClr val="accent5">
                  <a:lumMod val="60000"/>
                  <a:lumOff val="40000"/>
                </a:schemeClr>
              </a:solidFill>
              <a:latin typeface="Calibri"/>
              <a:ea typeface="Calibri"/>
              <a:cs typeface="Calibri"/>
            </a:endParaRPr>
          </a:p>
        </p:txBody>
      </p:sp>
      <p:pic>
        <p:nvPicPr>
          <p:cNvPr id="57" name="Picture 56" descr="A black arrows in a circle&#10;&#10;Description automatically generated">
            <a:extLst>
              <a:ext uri="{FF2B5EF4-FFF2-40B4-BE49-F238E27FC236}">
                <a16:creationId xmlns:a16="http://schemas.microsoft.com/office/drawing/2014/main" id="{F828A248-BB04-550F-2513-B5016DE51AEC}"/>
              </a:ext>
            </a:extLst>
          </p:cNvPr>
          <p:cNvPicPr>
            <a:picLocks noChangeAspect="1"/>
          </p:cNvPicPr>
          <p:nvPr/>
        </p:nvPicPr>
        <p:blipFill>
          <a:blip r:embed="rId11"/>
          <a:stretch>
            <a:fillRect/>
          </a:stretch>
        </p:blipFill>
        <p:spPr>
          <a:xfrm>
            <a:off x="8595109" y="2697067"/>
            <a:ext cx="624908" cy="634782"/>
          </a:xfrm>
          <a:prstGeom prst="rect">
            <a:avLst/>
          </a:prstGeom>
        </p:spPr>
      </p:pic>
      <p:sp>
        <p:nvSpPr>
          <p:cNvPr id="58" name="TextBox 57">
            <a:extLst>
              <a:ext uri="{FF2B5EF4-FFF2-40B4-BE49-F238E27FC236}">
                <a16:creationId xmlns:a16="http://schemas.microsoft.com/office/drawing/2014/main" id="{DA5A974D-5790-0E61-0BD8-1655E239B48A}"/>
              </a:ext>
            </a:extLst>
          </p:cNvPr>
          <p:cNvSpPr txBox="1"/>
          <p:nvPr/>
        </p:nvSpPr>
        <p:spPr>
          <a:xfrm>
            <a:off x="10063081" y="2807667"/>
            <a:ext cx="2256000" cy="369332"/>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rgbClr val="FFFF00"/>
                </a:solidFill>
                <a:latin typeface="Calibri"/>
                <a:ea typeface="+mn-lt"/>
                <a:cs typeface="+mn-lt"/>
              </a:rPr>
              <a:t>PINECONE</a:t>
            </a:r>
            <a:endParaRPr lang="en-US" b="1">
              <a:solidFill>
                <a:srgbClr val="FFFF00"/>
              </a:solidFill>
              <a:latin typeface="Calibri"/>
              <a:ea typeface="Calibri"/>
              <a:cs typeface="Calibri"/>
            </a:endParaRPr>
          </a:p>
        </p:txBody>
      </p:sp>
      <p:pic>
        <p:nvPicPr>
          <p:cNvPr id="2" name="Picture 1" descr="A black rectangle with white border&#10;&#10;Description automatically generated">
            <a:extLst>
              <a:ext uri="{FF2B5EF4-FFF2-40B4-BE49-F238E27FC236}">
                <a16:creationId xmlns:a16="http://schemas.microsoft.com/office/drawing/2014/main" id="{9567FA95-D62A-5731-3A97-59247A58DF9A}"/>
              </a:ext>
            </a:extLst>
          </p:cNvPr>
          <p:cNvPicPr>
            <a:picLocks noChangeAspect="1"/>
          </p:cNvPicPr>
          <p:nvPr/>
        </p:nvPicPr>
        <p:blipFill>
          <a:blip r:embed="rId4"/>
          <a:stretch>
            <a:fillRect/>
          </a:stretch>
        </p:blipFill>
        <p:spPr>
          <a:xfrm>
            <a:off x="677686" y="5176669"/>
            <a:ext cx="3583425" cy="716550"/>
          </a:xfrm>
          <a:prstGeom prst="rect">
            <a:avLst/>
          </a:prstGeom>
        </p:spPr>
      </p:pic>
      <p:sp>
        <p:nvSpPr>
          <p:cNvPr id="6" name="TextBox 5">
            <a:extLst>
              <a:ext uri="{FF2B5EF4-FFF2-40B4-BE49-F238E27FC236}">
                <a16:creationId xmlns:a16="http://schemas.microsoft.com/office/drawing/2014/main" id="{EFF955DC-85A4-F3B7-929A-C6214D6A593A}"/>
              </a:ext>
            </a:extLst>
          </p:cNvPr>
          <p:cNvSpPr txBox="1"/>
          <p:nvPr/>
        </p:nvSpPr>
        <p:spPr>
          <a:xfrm>
            <a:off x="2065315" y="5341483"/>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rgbClr val="12E6BB"/>
                </a:solidFill>
                <a:latin typeface="Calibri"/>
                <a:cs typeface="Calibri"/>
              </a:rPr>
              <a:t>TABLEAU</a:t>
            </a:r>
            <a:endParaRPr lang="en-US">
              <a:solidFill>
                <a:srgbClr val="12E6BB"/>
              </a:solidFill>
            </a:endParaRPr>
          </a:p>
        </p:txBody>
      </p:sp>
      <p:pic>
        <p:nvPicPr>
          <p:cNvPr id="9" name="Picture 8" descr="A circle with colorful crosses&#10;&#10;Description automatically generated">
            <a:extLst>
              <a:ext uri="{FF2B5EF4-FFF2-40B4-BE49-F238E27FC236}">
                <a16:creationId xmlns:a16="http://schemas.microsoft.com/office/drawing/2014/main" id="{BC559AEB-F245-5FAE-C4D4-9F626074D141}"/>
              </a:ext>
            </a:extLst>
          </p:cNvPr>
          <p:cNvPicPr>
            <a:picLocks noChangeAspect="1"/>
          </p:cNvPicPr>
          <p:nvPr/>
        </p:nvPicPr>
        <p:blipFill>
          <a:blip r:embed="rId12"/>
          <a:stretch>
            <a:fillRect/>
          </a:stretch>
        </p:blipFill>
        <p:spPr>
          <a:xfrm>
            <a:off x="920750" y="5281084"/>
            <a:ext cx="481542" cy="508000"/>
          </a:xfrm>
          <a:prstGeom prst="rect">
            <a:avLst/>
          </a:prstGeom>
        </p:spPr>
      </p:pic>
      <p:pic>
        <p:nvPicPr>
          <p:cNvPr id="4" name="Picture 3" descr="A person sitting at a desk with a computer&#10;&#10;Description automatically generated">
            <a:extLst>
              <a:ext uri="{FF2B5EF4-FFF2-40B4-BE49-F238E27FC236}">
                <a16:creationId xmlns:a16="http://schemas.microsoft.com/office/drawing/2014/main" id="{FF5B0B47-CA16-1FC1-02BE-C48808C100BB}"/>
              </a:ext>
            </a:extLst>
          </p:cNvPr>
          <p:cNvPicPr>
            <a:picLocks noChangeAspect="1"/>
          </p:cNvPicPr>
          <p:nvPr/>
        </p:nvPicPr>
        <p:blipFill>
          <a:blip r:embed="rId13"/>
          <a:stretch>
            <a:fillRect/>
          </a:stretch>
        </p:blipFill>
        <p:spPr>
          <a:xfrm>
            <a:off x="4648052" y="2286000"/>
            <a:ext cx="3411710" cy="3165232"/>
          </a:xfrm>
          <a:prstGeom prst="rect">
            <a:avLst/>
          </a:prstGeom>
          <a:ln>
            <a:noFill/>
          </a:ln>
          <a:effectLst>
            <a:softEdge rad="112500"/>
          </a:effectLst>
        </p:spPr>
      </p:pic>
    </p:spTree>
    <p:extLst>
      <p:ext uri="{BB962C8B-B14F-4D97-AF65-F5344CB8AC3E}">
        <p14:creationId xmlns:p14="http://schemas.microsoft.com/office/powerpoint/2010/main" val="26261079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tadium with people in the stands&#10;&#10;Description automatically generated">
            <a:extLst>
              <a:ext uri="{FF2B5EF4-FFF2-40B4-BE49-F238E27FC236}">
                <a16:creationId xmlns:a16="http://schemas.microsoft.com/office/drawing/2014/main" id="{9A41574F-EEAD-B7E0-49B2-FDDB8B51420D}"/>
              </a:ext>
            </a:extLst>
          </p:cNvPr>
          <p:cNvPicPr>
            <a:picLocks noChangeAspect="1"/>
          </p:cNvPicPr>
          <p:nvPr/>
        </p:nvPicPr>
        <p:blipFill>
          <a:blip r:embed="rId3"/>
          <a:stretch>
            <a:fillRect/>
          </a:stretch>
        </p:blipFill>
        <p:spPr>
          <a:xfrm>
            <a:off x="-696" y="1"/>
            <a:ext cx="12319342" cy="6996544"/>
          </a:xfrm>
          <a:prstGeom prst="rect">
            <a:avLst/>
          </a:prstGeom>
        </p:spPr>
      </p:pic>
      <p:sp>
        <p:nvSpPr>
          <p:cNvPr id="5" name="TextBox 4">
            <a:extLst>
              <a:ext uri="{FF2B5EF4-FFF2-40B4-BE49-F238E27FC236}">
                <a16:creationId xmlns:a16="http://schemas.microsoft.com/office/drawing/2014/main" id="{B804DE48-FD02-C534-451B-06BB2C173938}"/>
              </a:ext>
            </a:extLst>
          </p:cNvPr>
          <p:cNvSpPr txBox="1"/>
          <p:nvPr/>
        </p:nvSpPr>
        <p:spPr>
          <a:xfrm>
            <a:off x="-1864" y="209921"/>
            <a:ext cx="12317959"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200" b="1">
                <a:solidFill>
                  <a:schemeClr val="bg1"/>
                </a:solidFill>
                <a:latin typeface="Calibri"/>
                <a:ea typeface="Calibri"/>
                <a:cs typeface="Calibri"/>
              </a:rPr>
              <a:t>WORKFLOW</a:t>
            </a:r>
          </a:p>
        </p:txBody>
      </p:sp>
      <p:pic>
        <p:nvPicPr>
          <p:cNvPr id="4" name="Picture 3" descr="A screenshot of a computer&#10;&#10;Description automatically generated">
            <a:extLst>
              <a:ext uri="{FF2B5EF4-FFF2-40B4-BE49-F238E27FC236}">
                <a16:creationId xmlns:a16="http://schemas.microsoft.com/office/drawing/2014/main" id="{CD41C74C-B9EC-8DA6-58A0-2FE48D5580F2}"/>
              </a:ext>
            </a:extLst>
          </p:cNvPr>
          <p:cNvPicPr>
            <a:picLocks noChangeAspect="1"/>
          </p:cNvPicPr>
          <p:nvPr/>
        </p:nvPicPr>
        <p:blipFill>
          <a:blip r:embed="rId4"/>
          <a:stretch>
            <a:fillRect/>
          </a:stretch>
        </p:blipFill>
        <p:spPr>
          <a:xfrm>
            <a:off x="7580231" y="1304260"/>
            <a:ext cx="3470178" cy="5078291"/>
          </a:xfrm>
          <a:prstGeom prst="rect">
            <a:avLst/>
          </a:prstGeom>
          <a:ln w="38100" cap="sq">
            <a:solidFill>
              <a:schemeClr val="bg1"/>
            </a:solidFill>
            <a:prstDash val="sysDot"/>
            <a:miter lim="800000"/>
          </a:ln>
          <a:effectLst>
            <a:outerShdw blurRad="50800" dist="38100" dir="2700000" algn="tl" rotWithShape="0">
              <a:srgbClr val="000000">
                <a:alpha val="43000"/>
              </a:srgbClr>
            </a:outerShdw>
          </a:effectLst>
        </p:spPr>
      </p:pic>
      <p:pic>
        <p:nvPicPr>
          <p:cNvPr id="2" name="Picture 1">
            <a:extLst>
              <a:ext uri="{FF2B5EF4-FFF2-40B4-BE49-F238E27FC236}">
                <a16:creationId xmlns:a16="http://schemas.microsoft.com/office/drawing/2014/main" id="{92B44367-855E-D52D-ED69-E76BA2946261}"/>
              </a:ext>
            </a:extLst>
          </p:cNvPr>
          <p:cNvPicPr>
            <a:picLocks noChangeAspect="1"/>
          </p:cNvPicPr>
          <p:nvPr/>
        </p:nvPicPr>
        <p:blipFill>
          <a:blip r:embed="rId5"/>
          <a:stretch>
            <a:fillRect/>
          </a:stretch>
        </p:blipFill>
        <p:spPr>
          <a:xfrm>
            <a:off x="543278" y="1397000"/>
            <a:ext cx="3986389" cy="2243667"/>
          </a:xfrm>
          <a:prstGeom prst="rect">
            <a:avLst/>
          </a:prstGeom>
        </p:spPr>
      </p:pic>
      <p:pic>
        <p:nvPicPr>
          <p:cNvPr id="6" name="Picture 5">
            <a:extLst>
              <a:ext uri="{FF2B5EF4-FFF2-40B4-BE49-F238E27FC236}">
                <a16:creationId xmlns:a16="http://schemas.microsoft.com/office/drawing/2014/main" id="{4EE6C0B0-945B-44C0-038B-B964B8FB4197}"/>
              </a:ext>
            </a:extLst>
          </p:cNvPr>
          <p:cNvPicPr>
            <a:picLocks noChangeAspect="1"/>
          </p:cNvPicPr>
          <p:nvPr/>
        </p:nvPicPr>
        <p:blipFill>
          <a:blip r:embed="rId5"/>
          <a:stretch>
            <a:fillRect/>
          </a:stretch>
        </p:blipFill>
        <p:spPr>
          <a:xfrm>
            <a:off x="1982612" y="1714499"/>
            <a:ext cx="3986389" cy="2243667"/>
          </a:xfrm>
          <a:prstGeom prst="rect">
            <a:avLst/>
          </a:prstGeom>
        </p:spPr>
      </p:pic>
      <p:sp>
        <p:nvSpPr>
          <p:cNvPr id="7" name="TextBox 6">
            <a:extLst>
              <a:ext uri="{FF2B5EF4-FFF2-40B4-BE49-F238E27FC236}">
                <a16:creationId xmlns:a16="http://schemas.microsoft.com/office/drawing/2014/main" id="{922CD3F6-D1EF-4666-78A3-9D254EC17A14}"/>
              </a:ext>
            </a:extLst>
          </p:cNvPr>
          <p:cNvSpPr txBox="1"/>
          <p:nvPr/>
        </p:nvSpPr>
        <p:spPr>
          <a:xfrm>
            <a:off x="510395" y="3062110"/>
            <a:ext cx="1075693" cy="646331"/>
          </a:xfrm>
          <a:prstGeom prst="rect">
            <a:avLst/>
          </a:prstGeom>
          <a:solidFill>
            <a:schemeClr val="bg1"/>
          </a:solid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b="1">
                <a:latin typeface="Calibri"/>
                <a:ea typeface="Calibri"/>
                <a:cs typeface="Calibri"/>
              </a:rPr>
              <a:t>SOURCE</a:t>
            </a:r>
            <a:br>
              <a:rPr lang="en-US" b="1">
                <a:latin typeface="Calibri"/>
                <a:ea typeface="Calibri"/>
                <a:cs typeface="Calibri"/>
              </a:rPr>
            </a:br>
            <a:endParaRPr lang="en-US" b="1">
              <a:latin typeface="Calibri"/>
              <a:ea typeface="Calibri"/>
              <a:cs typeface="Calibri"/>
            </a:endParaRPr>
          </a:p>
        </p:txBody>
      </p:sp>
      <p:sp>
        <p:nvSpPr>
          <p:cNvPr id="8" name="TextBox 7">
            <a:extLst>
              <a:ext uri="{FF2B5EF4-FFF2-40B4-BE49-F238E27FC236}">
                <a16:creationId xmlns:a16="http://schemas.microsoft.com/office/drawing/2014/main" id="{1B7B38EA-5C1A-3118-5A7A-12B57A935318}"/>
              </a:ext>
            </a:extLst>
          </p:cNvPr>
          <p:cNvSpPr txBox="1"/>
          <p:nvPr/>
        </p:nvSpPr>
        <p:spPr>
          <a:xfrm>
            <a:off x="1933221" y="3499554"/>
            <a:ext cx="1205089" cy="646331"/>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latin typeface="Calibri"/>
                <a:ea typeface="Calibri"/>
                <a:cs typeface="Calibri"/>
              </a:rPr>
              <a:t>LANDING </a:t>
            </a:r>
            <a:br>
              <a:rPr lang="en-US" b="1">
                <a:latin typeface="Calibri"/>
                <a:ea typeface="Calibri"/>
                <a:cs typeface="Calibri"/>
              </a:rPr>
            </a:br>
            <a:r>
              <a:rPr lang="en-US" b="1">
                <a:latin typeface="Calibri"/>
                <a:ea typeface="Calibri"/>
                <a:cs typeface="Calibri"/>
              </a:rPr>
              <a:t>FOLDER</a:t>
            </a:r>
          </a:p>
        </p:txBody>
      </p:sp>
      <p:sp>
        <p:nvSpPr>
          <p:cNvPr id="9" name="TextBox 8">
            <a:extLst>
              <a:ext uri="{FF2B5EF4-FFF2-40B4-BE49-F238E27FC236}">
                <a16:creationId xmlns:a16="http://schemas.microsoft.com/office/drawing/2014/main" id="{AE546658-CFDA-BA83-B725-CE58601D2E64}"/>
              </a:ext>
            </a:extLst>
          </p:cNvPr>
          <p:cNvSpPr txBox="1"/>
          <p:nvPr/>
        </p:nvSpPr>
        <p:spPr>
          <a:xfrm>
            <a:off x="3541888" y="3062110"/>
            <a:ext cx="1205089" cy="646331"/>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latin typeface="Calibri"/>
                <a:ea typeface="Calibri"/>
                <a:cs typeface="Calibri"/>
              </a:rPr>
              <a:t>CLEANED</a:t>
            </a:r>
            <a:br>
              <a:rPr lang="en-US" b="1">
                <a:latin typeface="Calibri"/>
                <a:ea typeface="Calibri"/>
                <a:cs typeface="Calibri"/>
              </a:rPr>
            </a:br>
            <a:r>
              <a:rPr lang="en-US" b="1">
                <a:latin typeface="Calibri"/>
                <a:ea typeface="Calibri"/>
                <a:cs typeface="Calibri"/>
              </a:rPr>
              <a:t>FOLDER</a:t>
            </a:r>
            <a:endParaRPr lang="en-US"/>
          </a:p>
        </p:txBody>
      </p:sp>
      <p:sp>
        <p:nvSpPr>
          <p:cNvPr id="10" name="TextBox 9">
            <a:extLst>
              <a:ext uri="{FF2B5EF4-FFF2-40B4-BE49-F238E27FC236}">
                <a16:creationId xmlns:a16="http://schemas.microsoft.com/office/drawing/2014/main" id="{45DBAC8C-C8AE-6248-6B55-7D89D0BC8CF7}"/>
              </a:ext>
            </a:extLst>
          </p:cNvPr>
          <p:cNvSpPr txBox="1"/>
          <p:nvPr/>
        </p:nvSpPr>
        <p:spPr>
          <a:xfrm>
            <a:off x="4952999" y="3492498"/>
            <a:ext cx="1360311" cy="646331"/>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latin typeface="Calibri"/>
                <a:ea typeface="Calibri"/>
                <a:cs typeface="Calibri"/>
              </a:rPr>
              <a:t>PROCESSED</a:t>
            </a:r>
            <a:br>
              <a:rPr lang="en-US" b="1">
                <a:latin typeface="Calibri"/>
                <a:ea typeface="Calibri"/>
                <a:cs typeface="Calibri"/>
              </a:rPr>
            </a:br>
            <a:r>
              <a:rPr lang="en-US" b="1">
                <a:latin typeface="Calibri"/>
                <a:ea typeface="Calibri"/>
                <a:cs typeface="Calibri"/>
              </a:rPr>
              <a:t>FOLDER</a:t>
            </a:r>
            <a:endParaRPr lang="en-US"/>
          </a:p>
        </p:txBody>
      </p:sp>
    </p:spTree>
    <p:extLst>
      <p:ext uri="{BB962C8B-B14F-4D97-AF65-F5344CB8AC3E}">
        <p14:creationId xmlns:p14="http://schemas.microsoft.com/office/powerpoint/2010/main" val="30296232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tadium with people in the stands&#10;&#10;Description automatically generated">
            <a:extLst>
              <a:ext uri="{FF2B5EF4-FFF2-40B4-BE49-F238E27FC236}">
                <a16:creationId xmlns:a16="http://schemas.microsoft.com/office/drawing/2014/main" id="{AA10B50C-9969-55A6-8BF5-B023DCB2C6A4}"/>
              </a:ext>
            </a:extLst>
          </p:cNvPr>
          <p:cNvPicPr>
            <a:picLocks noChangeAspect="1"/>
          </p:cNvPicPr>
          <p:nvPr/>
        </p:nvPicPr>
        <p:blipFill>
          <a:blip r:embed="rId3"/>
          <a:stretch>
            <a:fillRect/>
          </a:stretch>
        </p:blipFill>
        <p:spPr>
          <a:xfrm>
            <a:off x="-60696" y="1"/>
            <a:ext cx="12319342" cy="6996544"/>
          </a:xfrm>
          <a:prstGeom prst="rect">
            <a:avLst/>
          </a:prstGeom>
        </p:spPr>
      </p:pic>
      <p:sp>
        <p:nvSpPr>
          <p:cNvPr id="5" name="TextBox 4">
            <a:extLst>
              <a:ext uri="{FF2B5EF4-FFF2-40B4-BE49-F238E27FC236}">
                <a16:creationId xmlns:a16="http://schemas.microsoft.com/office/drawing/2014/main" id="{9A4B5B8B-CEB2-002B-1A1F-4D62187EEA8D}"/>
              </a:ext>
            </a:extLst>
          </p:cNvPr>
          <p:cNvSpPr txBox="1"/>
          <p:nvPr/>
        </p:nvSpPr>
        <p:spPr>
          <a:xfrm>
            <a:off x="-3482" y="-1087"/>
            <a:ext cx="12313645" cy="1015888"/>
          </a:xfrm>
          <a:prstGeom prst="rect">
            <a:avLst/>
          </a:prstGeom>
        </p:spPr>
        <p:txBody>
          <a:bodyPr rot="0" spcFirstLastPara="0" vert="horz" lIns="109728" tIns="109728" rIns="109728" bIns="91440" numCol="1" spcCol="0" rtlCol="0" fromWordArt="0" anchor="b" anchorCtr="0" forceAA="0" compatLnSpc="1">
            <a:prstTxWarp prst="textNoShape">
              <a:avLst/>
            </a:prstTxWarp>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30000"/>
              </a:lnSpc>
              <a:spcBef>
                <a:spcPct val="0"/>
              </a:spcBef>
              <a:spcAft>
                <a:spcPts val="600"/>
              </a:spcAft>
            </a:pPr>
            <a:r>
              <a:rPr lang="en-US" sz="3200" b="1" spc="150">
                <a:solidFill>
                  <a:schemeClr val="bg1"/>
                </a:solidFill>
                <a:latin typeface="Calibri"/>
                <a:ea typeface="Calibri"/>
                <a:cs typeface="Calibri"/>
              </a:rPr>
              <a:t>ETL ARCHITECTURE</a:t>
            </a:r>
            <a:endParaRPr lang="en-US">
              <a:solidFill>
                <a:schemeClr val="bg1"/>
              </a:solidFill>
            </a:endParaRPr>
          </a:p>
        </p:txBody>
      </p:sp>
      <p:pic>
        <p:nvPicPr>
          <p:cNvPr id="6" name="Picture 5" descr="A group of red cubes&#10;&#10;Description automatically generated">
            <a:extLst>
              <a:ext uri="{FF2B5EF4-FFF2-40B4-BE49-F238E27FC236}">
                <a16:creationId xmlns:a16="http://schemas.microsoft.com/office/drawing/2014/main" id="{138FD830-7FC1-F3AE-644D-5B0E3BFD3425}"/>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1338750" y="2887612"/>
            <a:ext cx="1450500" cy="1232775"/>
          </a:xfrm>
          <a:prstGeom prst="rect">
            <a:avLst/>
          </a:prstGeom>
        </p:spPr>
      </p:pic>
      <p:pic>
        <p:nvPicPr>
          <p:cNvPr id="9" name="Picture 8" descr="A group of red cubes&#10;&#10;Description automatically generated">
            <a:extLst>
              <a:ext uri="{FF2B5EF4-FFF2-40B4-BE49-F238E27FC236}">
                <a16:creationId xmlns:a16="http://schemas.microsoft.com/office/drawing/2014/main" id="{E150C744-D752-5AE0-71CD-9B40EF3E610E}"/>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9252750" y="2887612"/>
            <a:ext cx="1450500" cy="1232775"/>
          </a:xfrm>
          <a:prstGeom prst="rect">
            <a:avLst/>
          </a:prstGeom>
        </p:spPr>
      </p:pic>
      <p:sp>
        <p:nvSpPr>
          <p:cNvPr id="10" name="Rectangle 9">
            <a:extLst>
              <a:ext uri="{FF2B5EF4-FFF2-40B4-BE49-F238E27FC236}">
                <a16:creationId xmlns:a16="http://schemas.microsoft.com/office/drawing/2014/main" id="{58B82CF5-ABF5-C17F-7DCF-E4301B5ADB20}"/>
              </a:ext>
            </a:extLst>
          </p:cNvPr>
          <p:cNvSpPr/>
          <p:nvPr/>
        </p:nvSpPr>
        <p:spPr>
          <a:xfrm>
            <a:off x="792000" y="2592000"/>
            <a:ext cx="2544000" cy="2136000"/>
          </a:xfrm>
          <a:prstGeom prst="rect">
            <a:avLst/>
          </a:prstGeom>
          <a:noFill/>
          <a:ln>
            <a:solidFill>
              <a:schemeClr val="bg1"/>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67414ED-DD71-A818-6CDF-9FC9F078B85D}"/>
              </a:ext>
            </a:extLst>
          </p:cNvPr>
          <p:cNvSpPr/>
          <p:nvPr/>
        </p:nvSpPr>
        <p:spPr>
          <a:xfrm>
            <a:off x="8706000" y="2604000"/>
            <a:ext cx="2544000" cy="2136000"/>
          </a:xfrm>
          <a:prstGeom prst="rect">
            <a:avLst/>
          </a:prstGeom>
          <a:noFill/>
          <a:ln>
            <a:solidFill>
              <a:schemeClr val="bg1"/>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8DE20B7E-888F-766B-E3D9-E7F109DA1C5F}"/>
              </a:ext>
            </a:extLst>
          </p:cNvPr>
          <p:cNvSpPr txBox="1"/>
          <p:nvPr/>
        </p:nvSpPr>
        <p:spPr>
          <a:xfrm>
            <a:off x="4938000" y="1956000"/>
            <a:ext cx="21240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solidFill>
                  <a:schemeClr val="bg1"/>
                </a:solidFill>
                <a:latin typeface="Calibri"/>
                <a:ea typeface="Calibri"/>
                <a:cs typeface="Calibri"/>
              </a:rPr>
              <a:t>AWS GLUE JOB</a:t>
            </a:r>
            <a:endParaRPr lang="en-US">
              <a:solidFill>
                <a:schemeClr val="bg1"/>
              </a:solidFill>
            </a:endParaRPr>
          </a:p>
        </p:txBody>
      </p:sp>
      <p:sp>
        <p:nvSpPr>
          <p:cNvPr id="13" name="TextBox 12">
            <a:extLst>
              <a:ext uri="{FF2B5EF4-FFF2-40B4-BE49-F238E27FC236}">
                <a16:creationId xmlns:a16="http://schemas.microsoft.com/office/drawing/2014/main" id="{E623A112-CBC3-BAAB-9E68-46FE6B3D6B13}"/>
              </a:ext>
            </a:extLst>
          </p:cNvPr>
          <p:cNvSpPr txBox="1"/>
          <p:nvPr/>
        </p:nvSpPr>
        <p:spPr>
          <a:xfrm>
            <a:off x="8916000" y="1955999"/>
            <a:ext cx="21240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solidFill>
                  <a:schemeClr val="bg1"/>
                </a:solidFill>
                <a:latin typeface="Calibri"/>
                <a:ea typeface="Calibri"/>
                <a:cs typeface="Calibri"/>
              </a:rPr>
              <a:t>DATA TARGET</a:t>
            </a:r>
            <a:endParaRPr lang="en-US"/>
          </a:p>
        </p:txBody>
      </p:sp>
      <p:sp>
        <p:nvSpPr>
          <p:cNvPr id="15" name="Rectangle 14">
            <a:extLst>
              <a:ext uri="{FF2B5EF4-FFF2-40B4-BE49-F238E27FC236}">
                <a16:creationId xmlns:a16="http://schemas.microsoft.com/office/drawing/2014/main" id="{E8CAD439-5EB9-64DC-C212-E53349955AF3}"/>
              </a:ext>
            </a:extLst>
          </p:cNvPr>
          <p:cNvSpPr/>
          <p:nvPr/>
        </p:nvSpPr>
        <p:spPr>
          <a:xfrm>
            <a:off x="4728000" y="2598000"/>
            <a:ext cx="2544000" cy="2136000"/>
          </a:xfrm>
          <a:prstGeom prst="rect">
            <a:avLst/>
          </a:prstGeom>
          <a:noFill/>
          <a:ln>
            <a:solidFill>
              <a:schemeClr val="bg1"/>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Arrow: Right 16">
            <a:extLst>
              <a:ext uri="{FF2B5EF4-FFF2-40B4-BE49-F238E27FC236}">
                <a16:creationId xmlns:a16="http://schemas.microsoft.com/office/drawing/2014/main" id="{5CAAD95D-0043-E968-AFA2-3C3E2B4993C2}"/>
              </a:ext>
            </a:extLst>
          </p:cNvPr>
          <p:cNvSpPr/>
          <p:nvPr/>
        </p:nvSpPr>
        <p:spPr>
          <a:xfrm>
            <a:off x="3564000" y="3504000"/>
            <a:ext cx="996000" cy="3240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Arrow: Right 17">
            <a:extLst>
              <a:ext uri="{FF2B5EF4-FFF2-40B4-BE49-F238E27FC236}">
                <a16:creationId xmlns:a16="http://schemas.microsoft.com/office/drawing/2014/main" id="{62BF0CA6-1C3D-6E31-DDDA-9247536F1945}"/>
              </a:ext>
            </a:extLst>
          </p:cNvPr>
          <p:cNvSpPr/>
          <p:nvPr/>
        </p:nvSpPr>
        <p:spPr>
          <a:xfrm>
            <a:off x="7440000" y="3498000"/>
            <a:ext cx="996000" cy="3240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9E92912E-977A-6755-CEA3-168309E7BD1E}"/>
              </a:ext>
            </a:extLst>
          </p:cNvPr>
          <p:cNvSpPr txBox="1"/>
          <p:nvPr/>
        </p:nvSpPr>
        <p:spPr>
          <a:xfrm>
            <a:off x="1002000" y="1955999"/>
            <a:ext cx="21240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solidFill>
                  <a:schemeClr val="bg1"/>
                </a:solidFill>
                <a:latin typeface="Calibri"/>
                <a:ea typeface="Calibri"/>
                <a:cs typeface="Calibri"/>
              </a:rPr>
              <a:t>DATA SOURCES</a:t>
            </a:r>
            <a:endParaRPr lang="en-US"/>
          </a:p>
        </p:txBody>
      </p:sp>
      <p:sp>
        <p:nvSpPr>
          <p:cNvPr id="20" name="TextBox 19">
            <a:extLst>
              <a:ext uri="{FF2B5EF4-FFF2-40B4-BE49-F238E27FC236}">
                <a16:creationId xmlns:a16="http://schemas.microsoft.com/office/drawing/2014/main" id="{46A38C37-D2A5-F42E-69CA-A8AB0B287B81}"/>
              </a:ext>
            </a:extLst>
          </p:cNvPr>
          <p:cNvSpPr txBox="1"/>
          <p:nvPr/>
        </p:nvSpPr>
        <p:spPr>
          <a:xfrm>
            <a:off x="1002000" y="4259998"/>
            <a:ext cx="21240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solidFill>
                  <a:schemeClr val="bg1"/>
                </a:solidFill>
                <a:latin typeface="Calibri"/>
                <a:ea typeface="Calibri"/>
                <a:cs typeface="Calibri"/>
              </a:rPr>
              <a:t>AMAZON S3</a:t>
            </a:r>
            <a:endParaRPr lang="en-US"/>
          </a:p>
        </p:txBody>
      </p:sp>
      <p:sp>
        <p:nvSpPr>
          <p:cNvPr id="21" name="TextBox 20">
            <a:extLst>
              <a:ext uri="{FF2B5EF4-FFF2-40B4-BE49-F238E27FC236}">
                <a16:creationId xmlns:a16="http://schemas.microsoft.com/office/drawing/2014/main" id="{6F2B3FE8-AD68-492B-1D41-DDEFC120E7F3}"/>
              </a:ext>
            </a:extLst>
          </p:cNvPr>
          <p:cNvSpPr txBox="1"/>
          <p:nvPr/>
        </p:nvSpPr>
        <p:spPr>
          <a:xfrm>
            <a:off x="9024000" y="4259998"/>
            <a:ext cx="21240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solidFill>
                  <a:schemeClr val="bg1"/>
                </a:solidFill>
                <a:latin typeface="Calibri"/>
                <a:ea typeface="Calibri"/>
                <a:cs typeface="Calibri"/>
              </a:rPr>
              <a:t>AMAZON S3</a:t>
            </a:r>
            <a:endParaRPr lang="en-US"/>
          </a:p>
        </p:txBody>
      </p:sp>
      <p:pic>
        <p:nvPicPr>
          <p:cNvPr id="22" name="Graphic 21" descr="API Gateway Icon AWS – PermaClipart">
            <a:extLst>
              <a:ext uri="{FF2B5EF4-FFF2-40B4-BE49-F238E27FC236}">
                <a16:creationId xmlns:a16="http://schemas.microsoft.com/office/drawing/2014/main" id="{F0A5BC66-7376-B4EA-5133-E06C48AEA28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234800" y="2143387"/>
            <a:ext cx="992400" cy="1227225"/>
          </a:xfrm>
          <a:prstGeom prst="rect">
            <a:avLst/>
          </a:prstGeom>
        </p:spPr>
      </p:pic>
      <p:sp>
        <p:nvSpPr>
          <p:cNvPr id="23" name="TextBox 22">
            <a:extLst>
              <a:ext uri="{FF2B5EF4-FFF2-40B4-BE49-F238E27FC236}">
                <a16:creationId xmlns:a16="http://schemas.microsoft.com/office/drawing/2014/main" id="{7CCB7826-E6A3-C042-4331-00EEA853043A}"/>
              </a:ext>
            </a:extLst>
          </p:cNvPr>
          <p:cNvSpPr txBox="1"/>
          <p:nvPr/>
        </p:nvSpPr>
        <p:spPr>
          <a:xfrm>
            <a:off x="4938000" y="2759998"/>
            <a:ext cx="21240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solidFill>
                  <a:schemeClr val="bg1"/>
                </a:solidFill>
                <a:latin typeface="Calibri"/>
                <a:ea typeface="Calibri"/>
                <a:cs typeface="Calibri"/>
              </a:rPr>
              <a:t>TRANSFORMS</a:t>
            </a:r>
            <a:endParaRPr lang="en-US"/>
          </a:p>
        </p:txBody>
      </p:sp>
      <p:sp>
        <p:nvSpPr>
          <p:cNvPr id="24" name="TextBox 23">
            <a:extLst>
              <a:ext uri="{FF2B5EF4-FFF2-40B4-BE49-F238E27FC236}">
                <a16:creationId xmlns:a16="http://schemas.microsoft.com/office/drawing/2014/main" id="{652C634A-1B61-B665-2B82-EDACED43F6DD}"/>
              </a:ext>
            </a:extLst>
          </p:cNvPr>
          <p:cNvSpPr txBox="1"/>
          <p:nvPr/>
        </p:nvSpPr>
        <p:spPr>
          <a:xfrm>
            <a:off x="5352000" y="3833998"/>
            <a:ext cx="129600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b="1">
                <a:solidFill>
                  <a:schemeClr val="bg1"/>
                </a:solidFill>
                <a:latin typeface="Calibri"/>
                <a:ea typeface="Calibri"/>
                <a:cs typeface="Calibri"/>
              </a:rPr>
              <a:t>RUNS SCRIPTS</a:t>
            </a:r>
            <a:endParaRPr lang="en-US" sz="1600">
              <a:solidFill>
                <a:schemeClr val="bg1"/>
              </a:solidFill>
            </a:endParaRPr>
          </a:p>
        </p:txBody>
      </p:sp>
      <p:sp>
        <p:nvSpPr>
          <p:cNvPr id="25" name="Arrow: Right 24">
            <a:extLst>
              <a:ext uri="{FF2B5EF4-FFF2-40B4-BE49-F238E27FC236}">
                <a16:creationId xmlns:a16="http://schemas.microsoft.com/office/drawing/2014/main" id="{E349FC49-F4F2-9E19-6ACF-310718BC3025}"/>
              </a:ext>
            </a:extLst>
          </p:cNvPr>
          <p:cNvSpPr/>
          <p:nvPr/>
        </p:nvSpPr>
        <p:spPr>
          <a:xfrm>
            <a:off x="5742000" y="3546000"/>
            <a:ext cx="516000" cy="228000"/>
          </a:xfrm>
          <a:prstGeom prst="rightArrow">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highlight>
                <a:srgbClr val="FFFF00"/>
              </a:highlight>
            </a:endParaRPr>
          </a:p>
        </p:txBody>
      </p:sp>
      <p:pic>
        <p:nvPicPr>
          <p:cNvPr id="26" name="Picture 25" descr="Checklista Aktivitet Att Göra - Gratis vektorgrafik på Pixabay">
            <a:extLst>
              <a:ext uri="{FF2B5EF4-FFF2-40B4-BE49-F238E27FC236}">
                <a16:creationId xmlns:a16="http://schemas.microsoft.com/office/drawing/2014/main" id="{F59192C8-078B-A40B-FD5C-E50E840D3AFC}"/>
              </a:ext>
            </a:extLst>
          </p:cNvPr>
          <p:cNvPicPr>
            <a:picLocks noChangeAspect="1"/>
          </p:cNvPicPr>
          <p:nvPr/>
        </p:nvPicPr>
        <p:blipFill>
          <a:blip r:embed="rId8"/>
          <a:stretch>
            <a:fillRect/>
          </a:stretch>
        </p:blipFill>
        <p:spPr>
          <a:xfrm>
            <a:off x="4935713" y="3342900"/>
            <a:ext cx="628573" cy="634200"/>
          </a:xfrm>
          <a:prstGeom prst="rect">
            <a:avLst/>
          </a:prstGeom>
        </p:spPr>
      </p:pic>
      <p:pic>
        <p:nvPicPr>
          <p:cNvPr id="27" name="Picture 26" descr="Free vector graphic: Scroll, Feather, Quill, Paper, Ink - Free Image on ...">
            <a:extLst>
              <a:ext uri="{FF2B5EF4-FFF2-40B4-BE49-F238E27FC236}">
                <a16:creationId xmlns:a16="http://schemas.microsoft.com/office/drawing/2014/main" id="{54F3FB0D-388D-89A2-39B9-D9C68CB19687}"/>
              </a:ext>
            </a:extLst>
          </p:cNvPr>
          <p:cNvPicPr>
            <a:picLocks noChangeAspect="1"/>
          </p:cNvPicPr>
          <p:nvPr/>
        </p:nvPicPr>
        <p:blipFill>
          <a:blip r:embed="rId9"/>
          <a:stretch>
            <a:fillRect/>
          </a:stretch>
        </p:blipFill>
        <p:spPr>
          <a:xfrm>
            <a:off x="6454770" y="3426900"/>
            <a:ext cx="458460" cy="484200"/>
          </a:xfrm>
          <a:prstGeom prst="rect">
            <a:avLst/>
          </a:prstGeom>
        </p:spPr>
      </p:pic>
      <p:sp>
        <p:nvSpPr>
          <p:cNvPr id="28" name="Arrow: Right 27">
            <a:extLst>
              <a:ext uri="{FF2B5EF4-FFF2-40B4-BE49-F238E27FC236}">
                <a16:creationId xmlns:a16="http://schemas.microsoft.com/office/drawing/2014/main" id="{53BCF23A-667B-6463-69F4-F45D4AD94142}"/>
              </a:ext>
            </a:extLst>
          </p:cNvPr>
          <p:cNvSpPr/>
          <p:nvPr/>
        </p:nvSpPr>
        <p:spPr>
          <a:xfrm rot="-5520000">
            <a:off x="5724431" y="4984092"/>
            <a:ext cx="576000" cy="270000"/>
          </a:xfrm>
          <a:prstGeom prst="rightArrow">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8DA55E62-8B61-8A72-093D-C7633493C2B2}"/>
              </a:ext>
            </a:extLst>
          </p:cNvPr>
          <p:cNvSpPr txBox="1"/>
          <p:nvPr/>
        </p:nvSpPr>
        <p:spPr>
          <a:xfrm>
            <a:off x="5622000" y="4931998"/>
            <a:ext cx="21240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solidFill>
                  <a:schemeClr val="bg1"/>
                </a:solidFill>
                <a:latin typeface="Calibri"/>
                <a:ea typeface="Calibri"/>
                <a:cs typeface="Calibri"/>
              </a:rPr>
              <a:t>TRIGGERS</a:t>
            </a:r>
          </a:p>
        </p:txBody>
      </p:sp>
      <p:sp>
        <p:nvSpPr>
          <p:cNvPr id="30" name="TextBox 29">
            <a:extLst>
              <a:ext uri="{FF2B5EF4-FFF2-40B4-BE49-F238E27FC236}">
                <a16:creationId xmlns:a16="http://schemas.microsoft.com/office/drawing/2014/main" id="{397F3620-24F2-97FE-9C39-843E96EABF55}"/>
              </a:ext>
            </a:extLst>
          </p:cNvPr>
          <p:cNvSpPr txBox="1"/>
          <p:nvPr/>
        </p:nvSpPr>
        <p:spPr>
          <a:xfrm>
            <a:off x="5094000" y="6209998"/>
            <a:ext cx="21240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solidFill>
                  <a:schemeClr val="bg1"/>
                </a:solidFill>
                <a:latin typeface="Calibri"/>
                <a:ea typeface="Calibri"/>
                <a:cs typeface="Calibri"/>
              </a:rPr>
              <a:t>SCHEDULE OR EVENT</a:t>
            </a:r>
          </a:p>
        </p:txBody>
      </p:sp>
      <p:pic>
        <p:nvPicPr>
          <p:cNvPr id="31" name="Picture 30" descr="Clock Time Calendar - Free image on Pixabay">
            <a:extLst>
              <a:ext uri="{FF2B5EF4-FFF2-40B4-BE49-F238E27FC236}">
                <a16:creationId xmlns:a16="http://schemas.microsoft.com/office/drawing/2014/main" id="{0031334B-DA91-641F-7237-5767F0E78DEF}"/>
              </a:ext>
            </a:extLst>
          </p:cNvPr>
          <p:cNvPicPr>
            <a:picLocks noChangeAspect="1"/>
          </p:cNvPicPr>
          <p:nvPr/>
        </p:nvPicPr>
        <p:blipFill>
          <a:blip r:embed="rId10"/>
          <a:stretch>
            <a:fillRect/>
          </a:stretch>
        </p:blipFill>
        <p:spPr>
          <a:xfrm>
            <a:off x="5050301" y="5544900"/>
            <a:ext cx="819398" cy="538200"/>
          </a:xfrm>
          <a:prstGeom prst="rect">
            <a:avLst/>
          </a:prstGeom>
        </p:spPr>
      </p:pic>
      <p:pic>
        <p:nvPicPr>
          <p:cNvPr id="35" name="Picture 34" descr="A hand pointing at a button&#10;&#10;Description automatically generated">
            <a:extLst>
              <a:ext uri="{FF2B5EF4-FFF2-40B4-BE49-F238E27FC236}">
                <a16:creationId xmlns:a16="http://schemas.microsoft.com/office/drawing/2014/main" id="{E212A6C8-CCD0-77A8-6CAC-BA20B8C0DC5F}"/>
              </a:ext>
            </a:extLst>
          </p:cNvPr>
          <p:cNvPicPr>
            <a:picLocks noChangeAspect="1"/>
          </p:cNvPicPr>
          <p:nvPr/>
        </p:nvPicPr>
        <p:blipFill>
          <a:blip r:embed="rId11">
            <a:extLst>
              <a:ext uri="{837473B0-CC2E-450A-ABE3-18F120FF3D39}">
                <a1611:picAttrSrcUrl xmlns:a1611="http://schemas.microsoft.com/office/drawing/2016/11/main" r:id="rId12"/>
              </a:ext>
            </a:extLst>
          </a:blip>
          <a:stretch>
            <a:fillRect/>
          </a:stretch>
        </p:blipFill>
        <p:spPr>
          <a:xfrm>
            <a:off x="6242250" y="5446612"/>
            <a:ext cx="415500" cy="638775"/>
          </a:xfrm>
          <a:prstGeom prst="rect">
            <a:avLst/>
          </a:prstGeom>
        </p:spPr>
      </p:pic>
      <p:sp>
        <p:nvSpPr>
          <p:cNvPr id="39" name="TextBox 38">
            <a:extLst>
              <a:ext uri="{FF2B5EF4-FFF2-40B4-BE49-F238E27FC236}">
                <a16:creationId xmlns:a16="http://schemas.microsoft.com/office/drawing/2014/main" id="{4290E42A-B064-A0A8-4EC0-A5922753C284}"/>
              </a:ext>
            </a:extLst>
          </p:cNvPr>
          <p:cNvSpPr txBox="1"/>
          <p:nvPr/>
        </p:nvSpPr>
        <p:spPr>
          <a:xfrm>
            <a:off x="3000000" y="3977998"/>
            <a:ext cx="21240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solidFill>
                  <a:schemeClr val="bg1"/>
                </a:solidFill>
                <a:latin typeface="Calibri"/>
                <a:ea typeface="Calibri"/>
                <a:cs typeface="Calibri"/>
              </a:rPr>
              <a:t>EXTRACTS</a:t>
            </a:r>
            <a:endParaRPr lang="en-US"/>
          </a:p>
        </p:txBody>
      </p:sp>
      <p:sp>
        <p:nvSpPr>
          <p:cNvPr id="40" name="TextBox 39">
            <a:extLst>
              <a:ext uri="{FF2B5EF4-FFF2-40B4-BE49-F238E27FC236}">
                <a16:creationId xmlns:a16="http://schemas.microsoft.com/office/drawing/2014/main" id="{18E0BA62-258A-4725-120A-C8EC2DA8E908}"/>
              </a:ext>
            </a:extLst>
          </p:cNvPr>
          <p:cNvSpPr txBox="1"/>
          <p:nvPr/>
        </p:nvSpPr>
        <p:spPr>
          <a:xfrm>
            <a:off x="6912000" y="3911998"/>
            <a:ext cx="21240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solidFill>
                  <a:schemeClr val="bg1"/>
                </a:solidFill>
                <a:latin typeface="Calibri"/>
                <a:ea typeface="Calibri"/>
                <a:cs typeface="Calibri"/>
              </a:rPr>
              <a:t>LOADS</a:t>
            </a:r>
            <a:endParaRPr lang="en-US"/>
          </a:p>
        </p:txBody>
      </p:sp>
    </p:spTree>
    <p:extLst>
      <p:ext uri="{BB962C8B-B14F-4D97-AF65-F5344CB8AC3E}">
        <p14:creationId xmlns:p14="http://schemas.microsoft.com/office/powerpoint/2010/main" val="315425785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ptos" panose="020B00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19</Slides>
  <Notes>4</Notes>
  <HiddenSlides>0</HiddenSlides>
  <ScaleCrop>false</ScaleCrop>
  <HeadingPairs>
    <vt:vector size="4" baseType="variant">
      <vt:variant>
        <vt:lpstr>Theme</vt:lpstr>
      </vt:variant>
      <vt:variant>
        <vt:i4>1</vt:i4>
      </vt:variant>
      <vt:variant>
        <vt:lpstr>Slide Titles</vt:lpstr>
      </vt:variant>
      <vt:variant>
        <vt:i4>19</vt:i4>
      </vt:variant>
    </vt:vector>
  </HeadingPairs>
  <TitlesOfParts>
    <vt:vector size="20" baseType="lpstr">
      <vt:lpstr>office theme</vt:lpstr>
      <vt:lpstr>IPLGPT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revision>4</cp:revision>
  <dcterms:created xsi:type="dcterms:W3CDTF">2024-03-29T02:17:19Z</dcterms:created>
  <dcterms:modified xsi:type="dcterms:W3CDTF">2024-04-20T13:08:28Z</dcterms:modified>
</cp:coreProperties>
</file>